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7"/>
  </p:notesMasterIdLst>
  <p:sldIdLst>
    <p:sldId id="256" r:id="rId2"/>
    <p:sldId id="383" r:id="rId3"/>
    <p:sldId id="266" r:id="rId4"/>
    <p:sldId id="259" r:id="rId5"/>
    <p:sldId id="388" r:id="rId6"/>
    <p:sldId id="393" r:id="rId7"/>
    <p:sldId id="273" r:id="rId8"/>
    <p:sldId id="280" r:id="rId9"/>
    <p:sldId id="2911" r:id="rId10"/>
    <p:sldId id="391" r:id="rId11"/>
    <p:sldId id="394" r:id="rId12"/>
    <p:sldId id="269" r:id="rId13"/>
    <p:sldId id="270" r:id="rId14"/>
    <p:sldId id="382" r:id="rId15"/>
    <p:sldId id="271" r:id="rId16"/>
    <p:sldId id="395" r:id="rId17"/>
    <p:sldId id="408" r:id="rId18"/>
    <p:sldId id="272" r:id="rId19"/>
    <p:sldId id="403" r:id="rId20"/>
    <p:sldId id="398" r:id="rId21"/>
    <p:sldId id="268" r:id="rId22"/>
    <p:sldId id="396" r:id="rId23"/>
    <p:sldId id="399" r:id="rId24"/>
    <p:sldId id="406" r:id="rId25"/>
    <p:sldId id="275" r:id="rId26"/>
    <p:sldId id="277" r:id="rId27"/>
    <p:sldId id="274" r:id="rId28"/>
    <p:sldId id="2906" r:id="rId29"/>
    <p:sldId id="2905" r:id="rId30"/>
    <p:sldId id="2907" r:id="rId31"/>
    <p:sldId id="2908" r:id="rId32"/>
    <p:sldId id="278" r:id="rId33"/>
    <p:sldId id="407" r:id="rId34"/>
    <p:sldId id="330" r:id="rId35"/>
    <p:sldId id="2912" r:id="rId36"/>
    <p:sldId id="402" r:id="rId37"/>
    <p:sldId id="281" r:id="rId38"/>
    <p:sldId id="385" r:id="rId39"/>
    <p:sldId id="405" r:id="rId40"/>
    <p:sldId id="283" r:id="rId41"/>
    <p:sldId id="400" r:id="rId42"/>
    <p:sldId id="282" r:id="rId43"/>
    <p:sldId id="2909" r:id="rId44"/>
    <p:sldId id="2910" r:id="rId45"/>
    <p:sldId id="26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FAB"/>
    <a:srgbClr val="FEBE3C"/>
    <a:srgbClr val="3399FF"/>
    <a:srgbClr val="354B4D"/>
    <a:srgbClr val="78969A"/>
    <a:srgbClr val="FFA219"/>
    <a:srgbClr val="3DC1AA"/>
    <a:srgbClr val="084D75"/>
    <a:srgbClr val="29D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95226" autoAdjust="0"/>
  </p:normalViewPr>
  <p:slideViewPr>
    <p:cSldViewPr snapToGrid="0" snapToObjects="1">
      <p:cViewPr varScale="1">
        <p:scale>
          <a:sx n="69" d="100"/>
          <a:sy n="69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 custT="1"/>
      <dgm:spPr/>
      <dgm:t>
        <a:bodyPr/>
        <a:lstStyle/>
        <a:p>
          <a:r>
            <a:rPr lang="en-US" sz="2400" dirty="0"/>
            <a:t>Pharmacy Oversight Committee</a:t>
          </a:r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/>
            <a:t>Point of Dispensing</a:t>
          </a:r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 custT="1"/>
      <dgm:spPr/>
      <dgm:t>
        <a:bodyPr/>
        <a:lstStyle/>
        <a:p>
          <a:r>
            <a:rPr lang="en-US" sz="2400" dirty="0"/>
            <a:t>Eligibility screens</a:t>
          </a:r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/>
            <a:t>Closing the Loop</a:t>
          </a:r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 custT="1"/>
      <dgm:spPr/>
      <dgm:t>
        <a:bodyPr/>
        <a:lstStyle/>
        <a:p>
          <a:r>
            <a:rPr lang="en-US" sz="2400" dirty="0"/>
            <a:t>30/45 day audit protocol</a:t>
          </a:r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1F9F450C-75BA-45F4-A534-4E576B3F56FB}">
      <dgm:prSet phldrT="[Text]"/>
      <dgm:spPr/>
      <dgm:t>
        <a:bodyPr/>
        <a:lstStyle/>
        <a:p>
          <a:endParaRPr lang="en-US" sz="1200" dirty="0"/>
        </a:p>
      </dgm:t>
    </dgm:pt>
    <dgm:pt modelId="{AEBB6BD8-B9AF-4A1C-9EF4-A74C29EE5FD0}" type="parTrans" cxnId="{DBF24EA6-396E-431C-B7A5-E48863DF1D35}">
      <dgm:prSet/>
      <dgm:spPr/>
      <dgm:t>
        <a:bodyPr/>
        <a:lstStyle/>
        <a:p>
          <a:endParaRPr lang="en-US"/>
        </a:p>
      </dgm:t>
    </dgm:pt>
    <dgm:pt modelId="{B344E28D-7C3B-4E0A-913B-D3A5A1AC0DBC}" type="sibTrans" cxnId="{DBF24EA6-396E-431C-B7A5-E48863DF1D35}">
      <dgm:prSet/>
      <dgm:spPr/>
      <dgm:t>
        <a:bodyPr/>
        <a:lstStyle/>
        <a:p>
          <a:endParaRPr lang="en-US"/>
        </a:p>
      </dgm:t>
    </dgm:pt>
    <dgm:pt modelId="{620C6E41-C576-4E6C-A3E9-C43FFDC54955}">
      <dgm:prSet phldrT="[Text]" custT="1"/>
      <dgm:spPr/>
      <dgm:t>
        <a:bodyPr/>
        <a:lstStyle/>
        <a:p>
          <a:r>
            <a:rPr lang="en-US" sz="2400" dirty="0"/>
            <a:t>Comprehensive policy/procedure</a:t>
          </a:r>
        </a:p>
      </dgm:t>
    </dgm:pt>
    <dgm:pt modelId="{4510BB43-7FB0-437F-BAA1-89BAE68A6508}" type="parTrans" cxnId="{6BFC2598-3F0D-44C7-B9A5-63AE309E04B5}">
      <dgm:prSet/>
      <dgm:spPr/>
      <dgm:t>
        <a:bodyPr/>
        <a:lstStyle/>
        <a:p>
          <a:endParaRPr lang="en-US"/>
        </a:p>
      </dgm:t>
    </dgm:pt>
    <dgm:pt modelId="{7E2EB60F-AD3B-4589-87AD-2E082097F428}" type="sibTrans" cxnId="{6BFC2598-3F0D-44C7-B9A5-63AE309E04B5}">
      <dgm:prSet/>
      <dgm:spPr/>
      <dgm:t>
        <a:bodyPr/>
        <a:lstStyle/>
        <a:p>
          <a:endParaRPr lang="en-US"/>
        </a:p>
      </dgm:t>
    </dgm:pt>
    <dgm:pt modelId="{38A53CA2-3D92-4598-B5BB-D3D8402CD772}">
      <dgm:prSet phldrT="[Text]" custT="1"/>
      <dgm:spPr/>
      <dgm:t>
        <a:bodyPr/>
        <a:lstStyle/>
        <a:p>
          <a:r>
            <a:rPr lang="en-US" sz="2400" dirty="0"/>
            <a:t>Staff training</a:t>
          </a:r>
        </a:p>
      </dgm:t>
    </dgm:pt>
    <dgm:pt modelId="{A997FC0D-B9D4-4995-862E-D1968C6191A9}" type="parTrans" cxnId="{271A8942-DE3A-4CA9-A28A-CE03E3ABCD08}">
      <dgm:prSet/>
      <dgm:spPr/>
      <dgm:t>
        <a:bodyPr/>
        <a:lstStyle/>
        <a:p>
          <a:endParaRPr lang="en-US"/>
        </a:p>
      </dgm:t>
    </dgm:pt>
    <dgm:pt modelId="{EC68E52F-2B04-4E37-B583-6EB1B86918EF}" type="sibTrans" cxnId="{271A8942-DE3A-4CA9-A28A-CE03E3ABCD08}">
      <dgm:prSet/>
      <dgm:spPr/>
      <dgm:t>
        <a:bodyPr/>
        <a:lstStyle/>
        <a:p>
          <a:endParaRPr lang="en-US"/>
        </a:p>
      </dgm:t>
    </dgm:pt>
    <dgm:pt modelId="{5A1CC2EC-8873-4523-9720-4FDE765DB30C}">
      <dgm:prSet phldrT="[Text]" custT="1"/>
      <dgm:spPr/>
      <dgm:t>
        <a:bodyPr/>
        <a:lstStyle/>
        <a:p>
          <a:endParaRPr lang="en-US" sz="1800" dirty="0"/>
        </a:p>
      </dgm:t>
    </dgm:pt>
    <dgm:pt modelId="{2155B047-1BDF-4243-9FC0-C575AD6C9490}" type="parTrans" cxnId="{83C05883-55DB-40B9-978A-327412405B7D}">
      <dgm:prSet/>
      <dgm:spPr/>
      <dgm:t>
        <a:bodyPr/>
        <a:lstStyle/>
        <a:p>
          <a:endParaRPr lang="en-US"/>
        </a:p>
      </dgm:t>
    </dgm:pt>
    <dgm:pt modelId="{8AC1CC1C-03DE-4361-82E2-645FFCC75E9F}" type="sibTrans" cxnId="{83C05883-55DB-40B9-978A-327412405B7D}">
      <dgm:prSet/>
      <dgm:spPr/>
      <dgm:t>
        <a:bodyPr/>
        <a:lstStyle/>
        <a:p>
          <a:endParaRPr lang="en-US"/>
        </a:p>
      </dgm:t>
    </dgm:pt>
    <dgm:pt modelId="{DD7E8632-CD54-450A-A6C4-0FDFC4A13D7C}">
      <dgm:prSet phldrT="[Text]" custT="1"/>
      <dgm:spPr/>
      <dgm:t>
        <a:bodyPr/>
        <a:lstStyle/>
        <a:p>
          <a:r>
            <a:rPr lang="en-US" sz="2400" dirty="0"/>
            <a:t>RX access to identify individual referrals from eligible health center sites</a:t>
          </a:r>
        </a:p>
      </dgm:t>
    </dgm:pt>
    <dgm:pt modelId="{58D439F6-5111-4619-B4C6-6C3ED136B7F8}" type="parTrans" cxnId="{F03EB1DA-B060-4A6F-8A10-487EB5DE86C4}">
      <dgm:prSet/>
      <dgm:spPr/>
      <dgm:t>
        <a:bodyPr/>
        <a:lstStyle/>
        <a:p>
          <a:endParaRPr lang="en-US"/>
        </a:p>
      </dgm:t>
    </dgm:pt>
    <dgm:pt modelId="{03DE141A-1810-460D-9114-673EB97EBAA4}" type="sibTrans" cxnId="{F03EB1DA-B060-4A6F-8A10-487EB5DE86C4}">
      <dgm:prSet/>
      <dgm:spPr/>
      <dgm:t>
        <a:bodyPr/>
        <a:lstStyle/>
        <a:p>
          <a:endParaRPr lang="en-US"/>
        </a:p>
      </dgm:t>
    </dgm:pt>
    <dgm:pt modelId="{B76E4EB9-13B4-0249-9257-356A4221597B}">
      <dgm:prSet phldrT="[Text]" custT="1"/>
      <dgm:spPr/>
      <dgm:t>
        <a:bodyPr/>
        <a:lstStyle/>
        <a:p>
          <a:r>
            <a:rPr lang="en-US" sz="2400" dirty="0"/>
            <a:t>Care management follow-up </a:t>
          </a:r>
        </a:p>
      </dgm:t>
    </dgm:pt>
    <dgm:pt modelId="{F3B15FE5-D739-C24B-B44C-F238775A3331}" type="parTrans" cxnId="{E6574ECD-4483-A04D-99A5-531805976C62}">
      <dgm:prSet/>
      <dgm:spPr/>
      <dgm:t>
        <a:bodyPr/>
        <a:lstStyle/>
        <a:p>
          <a:endParaRPr lang="en-US"/>
        </a:p>
      </dgm:t>
    </dgm:pt>
    <dgm:pt modelId="{61BB554D-9282-EB45-BADA-C1A578060658}" type="sibTrans" cxnId="{E6574ECD-4483-A04D-99A5-531805976C62}">
      <dgm:prSet/>
      <dgm:spPr/>
      <dgm:t>
        <a:bodyPr/>
        <a:lstStyle/>
        <a:p>
          <a:endParaRPr lang="en-US"/>
        </a:p>
      </dgm:t>
    </dgm:pt>
    <dgm:pt modelId="{1A5DE600-138D-2E44-84CE-AB18CD74ADBF}">
      <dgm:prSet phldrT="[Text]" custT="1"/>
      <dgm:spPr/>
      <dgm:t>
        <a:bodyPr/>
        <a:lstStyle/>
        <a:p>
          <a:r>
            <a:rPr lang="en-US" sz="2400" dirty="0"/>
            <a:t>Corrective action</a:t>
          </a:r>
        </a:p>
      </dgm:t>
    </dgm:pt>
    <dgm:pt modelId="{795349F8-0701-9240-B858-8EB40FF4E154}" type="parTrans" cxnId="{7B4A331B-6F45-E149-A213-363D75FACCF2}">
      <dgm:prSet/>
      <dgm:spPr/>
      <dgm:t>
        <a:bodyPr/>
        <a:lstStyle/>
        <a:p>
          <a:endParaRPr lang="en-US"/>
        </a:p>
      </dgm:t>
    </dgm:pt>
    <dgm:pt modelId="{026A9E12-274A-9E4B-AD32-EB872CB63350}" type="sibTrans" cxnId="{7B4A331B-6F45-E149-A213-363D75FACCF2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 custScaleX="98686" custScaleY="119152" custLinFactNeighborX="-685" custLinFactNeighborY="-18755">
        <dgm:presLayoutVars>
          <dgm:bulletEnabled val="1"/>
        </dgm:presLayoutVars>
      </dgm:prSet>
      <dgm:spPr/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</dgm:pt>
    <dgm:pt modelId="{E18C6CF4-EDEB-4539-A36D-E0355B626199}" type="pres">
      <dgm:prSet presAssocID="{FB986F71-3126-4196-BD30-74AEDC39A1CA}" presName="parentNode1" presStyleLbl="node1" presStyleIdx="0" presStyleCnt="3" custLinFactNeighborX="-5101" custLinFactNeighborY="-2542">
        <dgm:presLayoutVars>
          <dgm:chMax val="1"/>
          <dgm:bulletEnabled val="1"/>
        </dgm:presLayoutVars>
      </dgm:prSet>
      <dgm:spPr/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 custScaleY="158535">
        <dgm:presLayoutVars>
          <dgm:bulletEnabled val="1"/>
        </dgm:presLayoutVars>
      </dgm:prSet>
      <dgm:spPr/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</dgm:pt>
    <dgm:pt modelId="{029D1FDE-4DD7-4FA5-8C70-0C747477B66C}" type="pres">
      <dgm:prSet presAssocID="{F6D27D1B-CDCB-481F-B8FA-AB31B2A119DE}" presName="parentNode2" presStyleLbl="node1" presStyleIdx="1" presStyleCnt="3" custLinFactNeighborX="6715" custLinFactNeighborY="-42216">
        <dgm:presLayoutVars>
          <dgm:chMax val="0"/>
          <dgm:bulletEnabled val="1"/>
        </dgm:presLayoutVars>
      </dgm:prSet>
      <dgm:spPr/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 custScaleY="139124" custLinFactNeighborX="2224" custLinFactNeighborY="6769">
        <dgm:presLayoutVars>
          <dgm:bulletEnabled val="1"/>
        </dgm:presLayoutVars>
      </dgm:prSet>
      <dgm:spPr/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</dgm:pt>
    <dgm:pt modelId="{047F5837-10E2-4FFC-A492-DB8A19EF48CA}" type="pres">
      <dgm:prSet presAssocID="{58828492-5CEF-4AFE-95CB-5D7E6A18158B}" presName="parentNode1" presStyleLbl="node1" presStyleIdx="2" presStyleCnt="3" custLinFactNeighborX="-1055" custLinFactNeighborY="87069">
        <dgm:presLayoutVars>
          <dgm:chMax val="1"/>
          <dgm:bulletEnabled val="1"/>
        </dgm:presLayoutVars>
      </dgm:prSet>
      <dgm:spPr/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D6903E03-EF83-A443-9813-A7CBD701EA27}" type="presOf" srcId="{D0B150DF-3AA4-454C-8652-25880449C422}" destId="{6A63D16E-EEE6-4267-97EA-5AD7D2BC4E84}" srcOrd="0" destOrd="0" presId="urn:microsoft.com/office/officeart/2005/8/layout/hProcess4"/>
    <dgm:cxn modelId="{7B4A331B-6F45-E149-A213-363D75FACCF2}" srcId="{58828492-5CEF-4AFE-95CB-5D7E6A18158B}" destId="{1A5DE600-138D-2E44-84CE-AB18CD74ADBF}" srcOrd="2" destOrd="0" parTransId="{795349F8-0701-9240-B858-8EB40FF4E154}" sibTransId="{026A9E12-274A-9E4B-AD32-EB872CB63350}"/>
    <dgm:cxn modelId="{D5DD5027-0683-F440-AE48-2F898389248C}" type="presOf" srcId="{5A1CC2EC-8873-4523-9720-4FDE765DB30C}" destId="{BFE859F2-A9E8-4F95-9161-8EC68F2D30C4}" srcOrd="1" destOrd="3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0970795D-A9F1-8D4A-9F10-06E77F746383}" type="presOf" srcId="{0B00F5A8-A0EF-4111-9D86-004317B4F49E}" destId="{67FFE978-6FBE-4424-80BE-B9E4B4DD0695}" srcOrd="1" destOrd="0" presId="urn:microsoft.com/office/officeart/2005/8/layout/hProcess4"/>
    <dgm:cxn modelId="{271A8942-DE3A-4CA9-A28A-CE03E3ABCD08}" srcId="{FB986F71-3126-4196-BD30-74AEDC39A1CA}" destId="{38A53CA2-3D92-4598-B5BB-D3D8402CD772}" srcOrd="2" destOrd="0" parTransId="{A997FC0D-B9D4-4995-862E-D1968C6191A9}" sibTransId="{EC68E52F-2B04-4E37-B583-6EB1B86918EF}"/>
    <dgm:cxn modelId="{EBA0114B-F6FA-1844-8A7C-1CB778E78CF3}" type="presOf" srcId="{0B00F5A8-A0EF-4111-9D86-004317B4F49E}" destId="{E83793B4-2C5C-4D90-82FA-E5EE4745664D}" srcOrd="0" destOrd="0" presId="urn:microsoft.com/office/officeart/2005/8/layout/hProcess4"/>
    <dgm:cxn modelId="{9A9DF66C-E0D6-C742-9AC0-E763CC352DB0}" type="presOf" srcId="{620C6E41-C576-4E6C-A3E9-C43FFDC54955}" destId="{BFE859F2-A9E8-4F95-9161-8EC68F2D30C4}" srcOrd="1" destOrd="1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06164576-E019-6B45-8BDD-5051AECBC043}" type="presOf" srcId="{38A53CA2-3D92-4598-B5BB-D3D8402CD772}" destId="{BFE859F2-A9E8-4F95-9161-8EC68F2D30C4}" srcOrd="1" destOrd="2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86652F58-3272-9B43-87C7-2371DA6213F7}" type="presOf" srcId="{0E9DE493-19D7-4EC9-97C9-5F26233F1106}" destId="{3960CFF8-4383-4382-8D6D-F2A00F508E8D}" srcOrd="0" destOrd="0" presId="urn:microsoft.com/office/officeart/2005/8/layout/hProcess4"/>
    <dgm:cxn modelId="{957D427A-1BBF-7E47-BBF0-38FFF1CC9B04}" type="presOf" srcId="{1F9F450C-75BA-45F4-A534-4E576B3F56FB}" destId="{96015622-8A46-45CF-A72A-2856B699B374}" srcOrd="0" destOrd="4" presId="urn:microsoft.com/office/officeart/2005/8/layout/hProcess4"/>
    <dgm:cxn modelId="{2009E57D-4141-FD48-B799-951A15C1123C}" type="presOf" srcId="{FB986F71-3126-4196-BD30-74AEDC39A1CA}" destId="{E18C6CF4-EDEB-4539-A36D-E0355B626199}" srcOrd="0" destOrd="0" presId="urn:microsoft.com/office/officeart/2005/8/layout/hProcess4"/>
    <dgm:cxn modelId="{4BDB337F-13C9-9449-8E65-F930980B92BD}" type="presOf" srcId="{B76E4EB9-13B4-0249-9257-356A4221597B}" destId="{69C28D3B-E083-42DF-9EA0-916CA12125A9}" srcOrd="0" destOrd="1" presId="urn:microsoft.com/office/officeart/2005/8/layout/hProcess4"/>
    <dgm:cxn modelId="{0D249B80-48EE-9E4A-96E5-3F9563B6F158}" type="presOf" srcId="{68838C34-4D02-49F8-ADD7-BFA90D87B7EA}" destId="{69C28D3B-E083-42DF-9EA0-916CA12125A9}" srcOrd="0" destOrd="0" presId="urn:microsoft.com/office/officeart/2005/8/layout/hProcess4"/>
    <dgm:cxn modelId="{D73CDF82-F70D-024C-B664-95146809650B}" type="presOf" srcId="{DD7E8632-CD54-450A-A6C4-0FDFC4A13D7C}" destId="{67FFE978-6FBE-4424-80BE-B9E4B4DD0695}" srcOrd="1" destOrd="1" presId="urn:microsoft.com/office/officeart/2005/8/layout/hProcess4"/>
    <dgm:cxn modelId="{83C05883-55DB-40B9-978A-327412405B7D}" srcId="{FB986F71-3126-4196-BD30-74AEDC39A1CA}" destId="{5A1CC2EC-8873-4523-9720-4FDE765DB30C}" srcOrd="3" destOrd="0" parTransId="{2155B047-1BDF-4243-9FC0-C575AD6C9490}" sibTransId="{8AC1CC1C-03DE-4361-82E2-645FFCC75E9F}"/>
    <dgm:cxn modelId="{6BFC2598-3F0D-44C7-B9A5-63AE309E04B5}" srcId="{FB986F71-3126-4196-BD30-74AEDC39A1CA}" destId="{620C6E41-C576-4E6C-A3E9-C43FFDC54955}" srcOrd="1" destOrd="0" parTransId="{4510BB43-7FB0-437F-BAA1-89BAE68A6508}" sibTransId="{7E2EB60F-AD3B-4589-87AD-2E082097F428}"/>
    <dgm:cxn modelId="{F131AE9C-2DF0-B740-9E47-0463F381918B}" type="presOf" srcId="{1A5DE600-138D-2E44-84CE-AB18CD74ADBF}" destId="{69C28D3B-E083-42DF-9EA0-916CA12125A9}" srcOrd="0" destOrd="2" presId="urn:microsoft.com/office/officeart/2005/8/layout/hProcess4"/>
    <dgm:cxn modelId="{FD749BA3-535F-7A40-8B40-6CC23CFAEB44}" type="presOf" srcId="{1A5DE600-138D-2E44-84CE-AB18CD74ADBF}" destId="{843715D2-C2C2-41EB-BDA3-21230FBA46DB}" srcOrd="1" destOrd="2" presId="urn:microsoft.com/office/officeart/2005/8/layout/hProcess4"/>
    <dgm:cxn modelId="{DBF24EA6-396E-431C-B7A5-E48863DF1D35}" srcId="{FB986F71-3126-4196-BD30-74AEDC39A1CA}" destId="{1F9F450C-75BA-45F4-A534-4E576B3F56FB}" srcOrd="4" destOrd="0" parTransId="{AEBB6BD8-B9AF-4A1C-9EF4-A74C29EE5FD0}" sibTransId="{B344E28D-7C3B-4E0A-913B-D3A5A1AC0DBC}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2A8625C0-0074-0B45-BD2B-4B3003649359}" type="presOf" srcId="{58828492-5CEF-4AFE-95CB-5D7E6A18158B}" destId="{047F5837-10E2-4FFC-A492-DB8A19EF48CA}" srcOrd="0" destOrd="0" presId="urn:microsoft.com/office/officeart/2005/8/layout/hProcess4"/>
    <dgm:cxn modelId="{EB92DDC4-1FAA-B94C-B800-BD550CEDF6F2}" type="presOf" srcId="{38A53CA2-3D92-4598-B5BB-D3D8402CD772}" destId="{96015622-8A46-45CF-A72A-2856B699B374}" srcOrd="0" destOrd="2" presId="urn:microsoft.com/office/officeart/2005/8/layout/hProcess4"/>
    <dgm:cxn modelId="{FC57A5C7-0EDB-CC48-B750-7E58AC0125B0}" type="presOf" srcId="{AB2E8498-CC81-452F-A895-08F3845AA347}" destId="{96015622-8A46-45CF-A72A-2856B699B374}" srcOrd="0" destOrd="0" presId="urn:microsoft.com/office/officeart/2005/8/layout/hProcess4"/>
    <dgm:cxn modelId="{813D3ACA-77FC-404D-A83C-F78CD86831C2}" type="presOf" srcId="{F6D27D1B-CDCB-481F-B8FA-AB31B2A119DE}" destId="{029D1FDE-4DD7-4FA5-8C70-0C747477B66C}" srcOrd="0" destOrd="0" presId="urn:microsoft.com/office/officeart/2005/8/layout/hProcess4"/>
    <dgm:cxn modelId="{E6574ECD-4483-A04D-99A5-531805976C62}" srcId="{58828492-5CEF-4AFE-95CB-5D7E6A18158B}" destId="{B76E4EB9-13B4-0249-9257-356A4221597B}" srcOrd="1" destOrd="0" parTransId="{F3B15FE5-D739-C24B-B44C-F238775A3331}" sibTransId="{61BB554D-9282-EB45-BADA-C1A578060658}"/>
    <dgm:cxn modelId="{2A07F2D7-057C-6B45-8E1F-F7F2BCB6CE9D}" type="presOf" srcId="{620C6E41-C576-4E6C-A3E9-C43FFDC54955}" destId="{96015622-8A46-45CF-A72A-2856B699B374}" srcOrd="0" destOrd="1" presId="urn:microsoft.com/office/officeart/2005/8/layout/hProcess4"/>
    <dgm:cxn modelId="{F03EB1DA-B060-4A6F-8A10-487EB5DE86C4}" srcId="{F6D27D1B-CDCB-481F-B8FA-AB31B2A119DE}" destId="{DD7E8632-CD54-450A-A6C4-0FDFC4A13D7C}" srcOrd="1" destOrd="0" parTransId="{58D439F6-5111-4619-B4C6-6C3ED136B7F8}" sibTransId="{03DE141A-1810-460D-9114-673EB97EBAA4}"/>
    <dgm:cxn modelId="{8C0220DD-3257-F544-9B62-4B2112D8C1B2}" type="presOf" srcId="{B76E4EB9-13B4-0249-9257-356A4221597B}" destId="{843715D2-C2C2-41EB-BDA3-21230FBA46DB}" srcOrd="1" destOrd="1" presId="urn:microsoft.com/office/officeart/2005/8/layout/hProcess4"/>
    <dgm:cxn modelId="{5888C8E1-57F0-DB46-95C7-36B71D406384}" type="presOf" srcId="{AB2E8498-CC81-452F-A895-08F3845AA347}" destId="{BFE859F2-A9E8-4F95-9161-8EC68F2D30C4}" srcOrd="1" destOrd="0" presId="urn:microsoft.com/office/officeart/2005/8/layout/hProcess4"/>
    <dgm:cxn modelId="{D83C69E6-0AFB-C34B-9ADF-DDD4E707A6B6}" type="presOf" srcId="{68838C34-4D02-49F8-ADD7-BFA90D87B7EA}" destId="{843715D2-C2C2-41EB-BDA3-21230FBA46DB}" srcOrd="1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D0722BEA-D289-904B-B888-731C01FE8602}" type="presOf" srcId="{7AEB6639-3258-49E8-8B1F-B4A9C61922BE}" destId="{DC2A0ADB-DCE3-4BF4-9952-0394865777AC}" srcOrd="0" destOrd="0" presId="urn:microsoft.com/office/officeart/2005/8/layout/hProcess4"/>
    <dgm:cxn modelId="{ED2C29EB-9EA1-8F4D-94B0-85BD40DA1444}" type="presOf" srcId="{5A1CC2EC-8873-4523-9720-4FDE765DB30C}" destId="{96015622-8A46-45CF-A72A-2856B699B374}" srcOrd="0" destOrd="3" presId="urn:microsoft.com/office/officeart/2005/8/layout/hProcess4"/>
    <dgm:cxn modelId="{E5F586F6-2A74-1841-A5C8-F1BC83A4E7B3}" type="presOf" srcId="{1F9F450C-75BA-45F4-A534-4E576B3F56FB}" destId="{BFE859F2-A9E8-4F95-9161-8EC68F2D30C4}" srcOrd="1" destOrd="4" presId="urn:microsoft.com/office/officeart/2005/8/layout/hProcess4"/>
    <dgm:cxn modelId="{9F9ACCFD-B76B-9844-A065-031B136E9FBA}" type="presOf" srcId="{DD7E8632-CD54-450A-A6C4-0FDFC4A13D7C}" destId="{E83793B4-2C5C-4D90-82FA-E5EE4745664D}" srcOrd="0" destOrd="1" presId="urn:microsoft.com/office/officeart/2005/8/layout/hProcess4"/>
    <dgm:cxn modelId="{B9F744D9-24E9-E74C-B33A-EABA3CBD80BE}" type="presParOf" srcId="{3960CFF8-4383-4382-8D6D-F2A00F508E8D}" destId="{366CFF54-5C8F-47F9-BFD8-D9AF3EADDA3E}" srcOrd="0" destOrd="0" presId="urn:microsoft.com/office/officeart/2005/8/layout/hProcess4"/>
    <dgm:cxn modelId="{9DB40039-5BC4-DA41-8C64-C3ABFF68EA43}" type="presParOf" srcId="{3960CFF8-4383-4382-8D6D-F2A00F508E8D}" destId="{13688FBD-4079-41FE-A6A2-B5B0F293E6BF}" srcOrd="1" destOrd="0" presId="urn:microsoft.com/office/officeart/2005/8/layout/hProcess4"/>
    <dgm:cxn modelId="{25D7AC16-9C3A-FE45-A68D-F9DD1112A689}" type="presParOf" srcId="{3960CFF8-4383-4382-8D6D-F2A00F508E8D}" destId="{224851B6-C14D-49DE-883B-A13003DA4601}" srcOrd="2" destOrd="0" presId="urn:microsoft.com/office/officeart/2005/8/layout/hProcess4"/>
    <dgm:cxn modelId="{75245CEC-9B20-E545-987C-E252AA7FC6F6}" type="presParOf" srcId="{224851B6-C14D-49DE-883B-A13003DA4601}" destId="{1439717B-283C-48FF-AF62-1990F52B6512}" srcOrd="0" destOrd="0" presId="urn:microsoft.com/office/officeart/2005/8/layout/hProcess4"/>
    <dgm:cxn modelId="{64840B34-2AEF-C74A-93DE-B55432553E5D}" type="presParOf" srcId="{1439717B-283C-48FF-AF62-1990F52B6512}" destId="{BCCE6711-D1D8-4B2C-917E-41AB5A6114A8}" srcOrd="0" destOrd="0" presId="urn:microsoft.com/office/officeart/2005/8/layout/hProcess4"/>
    <dgm:cxn modelId="{17AD3BED-DF3D-0A45-972F-D5812BDB538D}" type="presParOf" srcId="{1439717B-283C-48FF-AF62-1990F52B6512}" destId="{96015622-8A46-45CF-A72A-2856B699B374}" srcOrd="1" destOrd="0" presId="urn:microsoft.com/office/officeart/2005/8/layout/hProcess4"/>
    <dgm:cxn modelId="{1D9FB96D-3379-8146-B21C-22325495FB78}" type="presParOf" srcId="{1439717B-283C-48FF-AF62-1990F52B6512}" destId="{BFE859F2-A9E8-4F95-9161-8EC68F2D30C4}" srcOrd="2" destOrd="0" presId="urn:microsoft.com/office/officeart/2005/8/layout/hProcess4"/>
    <dgm:cxn modelId="{E43ED513-4C94-E142-9E04-CF55439A2826}" type="presParOf" srcId="{1439717B-283C-48FF-AF62-1990F52B6512}" destId="{E18C6CF4-EDEB-4539-A36D-E0355B626199}" srcOrd="3" destOrd="0" presId="urn:microsoft.com/office/officeart/2005/8/layout/hProcess4"/>
    <dgm:cxn modelId="{20738B4F-9D37-894A-9F8F-A0FEDBD4352A}" type="presParOf" srcId="{1439717B-283C-48FF-AF62-1990F52B6512}" destId="{D9FCD5E9-9E94-4534-BAB4-3DB8EB44E7D0}" srcOrd="4" destOrd="0" presId="urn:microsoft.com/office/officeart/2005/8/layout/hProcess4"/>
    <dgm:cxn modelId="{1FF0BFBA-24B8-0D45-B346-AF3664EA0C09}" type="presParOf" srcId="{224851B6-C14D-49DE-883B-A13003DA4601}" destId="{6A63D16E-EEE6-4267-97EA-5AD7D2BC4E84}" srcOrd="1" destOrd="0" presId="urn:microsoft.com/office/officeart/2005/8/layout/hProcess4"/>
    <dgm:cxn modelId="{0309D5D7-1DE8-954F-AE47-F004578C7E64}" type="presParOf" srcId="{224851B6-C14D-49DE-883B-A13003DA4601}" destId="{59BAED1E-A4FE-4FA3-8716-57917AF47F38}" srcOrd="2" destOrd="0" presId="urn:microsoft.com/office/officeart/2005/8/layout/hProcess4"/>
    <dgm:cxn modelId="{A5482114-9423-BE46-A27E-7BF4E05CD190}" type="presParOf" srcId="{59BAED1E-A4FE-4FA3-8716-57917AF47F38}" destId="{5C833856-7FAF-4B27-932C-67C7D08339F2}" srcOrd="0" destOrd="0" presId="urn:microsoft.com/office/officeart/2005/8/layout/hProcess4"/>
    <dgm:cxn modelId="{320E7432-BE8A-9E4F-BBB7-2D4BAF74290F}" type="presParOf" srcId="{59BAED1E-A4FE-4FA3-8716-57917AF47F38}" destId="{E83793B4-2C5C-4D90-82FA-E5EE4745664D}" srcOrd="1" destOrd="0" presId="urn:microsoft.com/office/officeart/2005/8/layout/hProcess4"/>
    <dgm:cxn modelId="{207FED36-1A09-7243-929A-ECB8DBE11572}" type="presParOf" srcId="{59BAED1E-A4FE-4FA3-8716-57917AF47F38}" destId="{67FFE978-6FBE-4424-80BE-B9E4B4DD0695}" srcOrd="2" destOrd="0" presId="urn:microsoft.com/office/officeart/2005/8/layout/hProcess4"/>
    <dgm:cxn modelId="{B2F9BD4B-583D-A747-B154-9F3AD44698C6}" type="presParOf" srcId="{59BAED1E-A4FE-4FA3-8716-57917AF47F38}" destId="{029D1FDE-4DD7-4FA5-8C70-0C747477B66C}" srcOrd="3" destOrd="0" presId="urn:microsoft.com/office/officeart/2005/8/layout/hProcess4"/>
    <dgm:cxn modelId="{B9A8561B-476A-E04B-AC76-6ED4EB05F47C}" type="presParOf" srcId="{59BAED1E-A4FE-4FA3-8716-57917AF47F38}" destId="{C2556EF6-41FF-46C6-8829-911BFA533FFE}" srcOrd="4" destOrd="0" presId="urn:microsoft.com/office/officeart/2005/8/layout/hProcess4"/>
    <dgm:cxn modelId="{54C4EBDE-06F5-E846-B6C2-BE444AC5C57E}" type="presParOf" srcId="{224851B6-C14D-49DE-883B-A13003DA4601}" destId="{DC2A0ADB-DCE3-4BF4-9952-0394865777AC}" srcOrd="3" destOrd="0" presId="urn:microsoft.com/office/officeart/2005/8/layout/hProcess4"/>
    <dgm:cxn modelId="{E4AFD624-B860-F040-909B-8C6C03CF6073}" type="presParOf" srcId="{224851B6-C14D-49DE-883B-A13003DA4601}" destId="{A874A3A3-A340-4ABC-99B5-7529D4415335}" srcOrd="4" destOrd="0" presId="urn:microsoft.com/office/officeart/2005/8/layout/hProcess4"/>
    <dgm:cxn modelId="{A91031F3-15D5-5C42-88CA-F1478CD69A50}" type="presParOf" srcId="{A874A3A3-A340-4ABC-99B5-7529D4415335}" destId="{14032C0B-60AE-432B-A713-F993D1C4BA8F}" srcOrd="0" destOrd="0" presId="urn:microsoft.com/office/officeart/2005/8/layout/hProcess4"/>
    <dgm:cxn modelId="{67394D3B-9D0E-D743-8725-B45130DA1796}" type="presParOf" srcId="{A874A3A3-A340-4ABC-99B5-7529D4415335}" destId="{69C28D3B-E083-42DF-9EA0-916CA12125A9}" srcOrd="1" destOrd="0" presId="urn:microsoft.com/office/officeart/2005/8/layout/hProcess4"/>
    <dgm:cxn modelId="{A7DDE32A-C77E-A547-9D04-BE5CBC0C928F}" type="presParOf" srcId="{A874A3A3-A340-4ABC-99B5-7529D4415335}" destId="{843715D2-C2C2-41EB-BDA3-21230FBA46DB}" srcOrd="2" destOrd="0" presId="urn:microsoft.com/office/officeart/2005/8/layout/hProcess4"/>
    <dgm:cxn modelId="{FF1ACCB1-0724-1B46-8A80-FAFDE8434160}" type="presParOf" srcId="{A874A3A3-A340-4ABC-99B5-7529D4415335}" destId="{047F5837-10E2-4FFC-A492-DB8A19EF48CA}" srcOrd="3" destOrd="0" presId="urn:microsoft.com/office/officeart/2005/8/layout/hProcess4"/>
    <dgm:cxn modelId="{840F1DF3-5F0D-3546-98A6-F275E09E1C0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14" y="555763"/>
          <a:ext cx="2761723" cy="275023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Pharmacy Oversight Committee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Comprehensive policy/procedure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Staff training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63305" y="619054"/>
        <a:ext cx="2635141" cy="2034317"/>
      </dsp:txXfrm>
    </dsp:sp>
    <dsp:sp modelId="{6A63D16E-EEE6-4267-97EA-5AD7D2BC4E84}">
      <dsp:nvSpPr>
        <dsp:cNvPr id="0" name=""/>
        <dsp:cNvSpPr/>
      </dsp:nvSpPr>
      <dsp:spPr>
        <a:xfrm>
          <a:off x="1430333" y="1584124"/>
          <a:ext cx="3317556" cy="3317556"/>
        </a:xfrm>
        <a:prstGeom prst="leftCircularArrow">
          <a:avLst>
            <a:gd name="adj1" fmla="val 3270"/>
            <a:gd name="adj2" fmla="val 403562"/>
            <a:gd name="adj3" fmla="val 2221677"/>
            <a:gd name="adj4" fmla="val 9067093"/>
            <a:gd name="adj5" fmla="val 381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495795" y="2998111"/>
          <a:ext cx="2487551" cy="9892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Infrastructure</a:t>
          </a:r>
        </a:p>
      </dsp:txBody>
      <dsp:txXfrm>
        <a:off x="524768" y="3027084"/>
        <a:ext cx="2429605" cy="931271"/>
      </dsp:txXfrm>
    </dsp:sp>
    <dsp:sp modelId="{E83793B4-2C5C-4D90-82FA-E5EE4745664D}">
      <dsp:nvSpPr>
        <dsp:cNvPr id="0" name=""/>
        <dsp:cNvSpPr/>
      </dsp:nvSpPr>
      <dsp:spPr>
        <a:xfrm>
          <a:off x="3626879" y="532568"/>
          <a:ext cx="2798495" cy="36592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Eligibility screens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RX access to identify individual referrals from eligible health center sites</a:t>
          </a:r>
        </a:p>
      </dsp:txBody>
      <dsp:txXfrm>
        <a:off x="3708844" y="1398661"/>
        <a:ext cx="2634565" cy="2711205"/>
      </dsp:txXfrm>
    </dsp:sp>
    <dsp:sp modelId="{DC2A0ADB-DCE3-4BF4-9952-0394865777AC}">
      <dsp:nvSpPr>
        <dsp:cNvPr id="0" name=""/>
        <dsp:cNvSpPr/>
      </dsp:nvSpPr>
      <dsp:spPr>
        <a:xfrm>
          <a:off x="5139491" y="-373053"/>
          <a:ext cx="3475599" cy="3475599"/>
        </a:xfrm>
        <a:prstGeom prst="circularArrow">
          <a:avLst>
            <a:gd name="adj1" fmla="val 3122"/>
            <a:gd name="adj2" fmla="val 383859"/>
            <a:gd name="adj3" fmla="val 20141633"/>
            <a:gd name="adj4" fmla="val 13276513"/>
            <a:gd name="adj5" fmla="val 364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4415806" y="295896"/>
          <a:ext cx="2487551" cy="9892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Point of Dispensing</a:t>
          </a:r>
        </a:p>
      </dsp:txBody>
      <dsp:txXfrm>
        <a:off x="4444779" y="324869"/>
        <a:ext cx="2429605" cy="931271"/>
      </dsp:txXfrm>
    </dsp:sp>
    <dsp:sp modelId="{69C28D3B-E083-42DF-9EA0-916CA12125A9}">
      <dsp:nvSpPr>
        <dsp:cNvPr id="0" name=""/>
        <dsp:cNvSpPr/>
      </dsp:nvSpPr>
      <dsp:spPr>
        <a:xfrm>
          <a:off x="7315199" y="916053"/>
          <a:ext cx="2798495" cy="321122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30/45 day audit protocol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Care management follow-up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Corrective action</a:t>
          </a:r>
        </a:p>
      </dsp:txBody>
      <dsp:txXfrm>
        <a:off x="7389098" y="989952"/>
        <a:ext cx="2650697" cy="2375306"/>
      </dsp:txXfrm>
    </dsp:sp>
    <dsp:sp modelId="{047F5837-10E2-4FFC-A492-DB8A19EF48CA}">
      <dsp:nvSpPr>
        <dsp:cNvPr id="0" name=""/>
        <dsp:cNvSpPr/>
      </dsp:nvSpPr>
      <dsp:spPr>
        <a:xfrm>
          <a:off x="7848605" y="3735182"/>
          <a:ext cx="2487551" cy="9892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Closing the Loop</a:t>
          </a:r>
        </a:p>
      </dsp:txBody>
      <dsp:txXfrm>
        <a:off x="7877578" y="3764155"/>
        <a:ext cx="2429605" cy="931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14AB-7779-404A-980F-221AC599BCC0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CC629-2EC8-43AC-975F-DB5D37DE2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CC629-2EC8-43AC-975F-DB5D37DE25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7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036" indent="-289036">
              <a:buFont typeface="Arial" panose="020B0604020202020204" pitchFamily="34" charset="0"/>
              <a:buChar char="•"/>
            </a:pPr>
            <a:r>
              <a:rPr lang="en-US" sz="1800" dirty="0"/>
              <a:t>Speak to new</a:t>
            </a:r>
            <a:r>
              <a:rPr lang="en-US" sz="1800" baseline="0" dirty="0"/>
              <a:t> patients coming in to the health center who have an established relationship with a specialist – document referral for continuation of care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35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8442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FC7E-8A7A-F847-A325-628C164BFA8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F2B8D-8C51-40BC-9C26-02780B627D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ED9DE6-D7AC-46F9-97F9-8C31A2014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48117"/>
            <a:ext cx="9144000" cy="2311131"/>
          </a:xfrm>
          <a:prstGeom prst="rect">
            <a:avLst/>
          </a:prstGeom>
        </p:spPr>
        <p:txBody>
          <a:bodyPr anchor="b"/>
          <a:lstStyle>
            <a:lvl1pPr algn="ctr">
              <a:defRPr sz="3800">
                <a:solidFill>
                  <a:srgbClr val="354B4D"/>
                </a:solidFill>
              </a:defRPr>
            </a:lvl1pPr>
          </a:lstStyle>
          <a:p>
            <a:r>
              <a:rPr lang="en-US" sz="2800" dirty="0">
                <a:solidFill>
                  <a:srgbClr val="354B4D"/>
                </a:solidFill>
                <a:latin typeface="Tahoma" charset="0"/>
                <a:ea typeface="Tahoma" charset="0"/>
                <a:cs typeface="Tahoma" charset="0"/>
              </a:rPr>
              <a:t>Session Title</a:t>
            </a:r>
            <a:br>
              <a:rPr lang="en-US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40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Presentation Title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649C287-214A-4195-90B0-82D2D0BCB0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58490"/>
            <a:ext cx="9144000" cy="1400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354B4D"/>
                </a:solidFill>
                <a:latin typeface="Arial" charset="0"/>
                <a:ea typeface="Arial" charset="0"/>
                <a:cs typeface="Arial" charset="0"/>
              </a:rPr>
              <a:t>Name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354B4D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br>
              <a:rPr lang="en-US" sz="24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Organization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1054"/>
            <a:ext cx="10515600" cy="912475"/>
          </a:xfrm>
          <a:prstGeom prst="rect">
            <a:avLst/>
          </a:prstGeo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3543"/>
            <a:ext cx="10515600" cy="36574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604E03-3F9F-49C3-B9DF-A1BBF1856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7300" y="638333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000">
                <a:solidFill>
                  <a:srgbClr val="78969A"/>
                </a:solidFill>
              </a:defRPr>
            </a:lvl1pPr>
          </a:lstStyle>
          <a:p>
            <a:fld id="{E74DD54B-AA96-45FC-9914-8685F67F58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0EEF9-A370-614F-A134-4B9642E26178}" type="slidenum">
              <a:rPr lang="en-US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17638"/>
            <a:ext cx="10972800" cy="4156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EA59A5F-B607-401C-803D-36F86ADEE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5" y="6438902"/>
            <a:ext cx="6002867" cy="2571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ct val="0"/>
              </a:spcBef>
              <a:spcAft>
                <a:spcPct val="0"/>
              </a:spcAft>
              <a:defRPr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© 2019 Feldesman Tucker Leifer Fidell LLP. All rights reserved.  |  www.ftlf.com </a:t>
            </a:r>
          </a:p>
        </p:txBody>
      </p:sp>
    </p:spTree>
    <p:extLst>
      <p:ext uri="{BB962C8B-B14F-4D97-AF65-F5344CB8AC3E}">
        <p14:creationId xmlns:p14="http://schemas.microsoft.com/office/powerpoint/2010/main" val="409369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3533" y="1361408"/>
            <a:ext cx="10524067" cy="6642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753533" y="2453069"/>
            <a:ext cx="10524067" cy="28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3533" y="2327656"/>
            <a:ext cx="10524067" cy="3527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92332"/>
            <a:ext cx="109728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9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1BB5-38A7-471B-8DB3-E4DCD9DB702C}" type="datetime1">
              <a:rPr lang="en-US" smtClean="0"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8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636" y="329989"/>
            <a:ext cx="8589164" cy="8456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1464906"/>
            <a:ext cx="10515600" cy="471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67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B435-25C5-4918-AFE5-17599C217023}" type="datetime1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6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AD44C9-7047-4C91-8E4F-F381A38E602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0787"/>
            <a:ext cx="10515600" cy="89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8744"/>
            <a:ext cx="10515600" cy="379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8C3261-AC63-4C37-9D9D-56270B42A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7300" y="638333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000">
                <a:solidFill>
                  <a:srgbClr val="78969A"/>
                </a:solidFill>
              </a:defRPr>
            </a:lvl1pPr>
          </a:lstStyle>
          <a:p>
            <a:fld id="{E74DD54B-AA96-45FC-9914-8685F67F5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8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79" r:id="rId5"/>
    <p:sldLayoutId id="2147483681" r:id="rId6"/>
    <p:sldLayoutId id="214748368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54B4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354B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354B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354B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54B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54B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kfriedman@nachc.or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kfriedman@nachc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ad.johnson@Apexus.com" TargetMode="External"/><Relationship Id="rId2" Type="http://schemas.openxmlformats.org/officeDocument/2006/relationships/hyperlink" Target="mailto:mglomb@feldesmantucker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340bpvp.com/education/340b-tool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mallett@340basics.com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40bpvp.com/education/340b-universit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40439"/>
            <a:ext cx="9144000" cy="150706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Community Health Center </a:t>
            </a:r>
            <a:br>
              <a:rPr lang="en-US" sz="4400" dirty="0"/>
            </a:br>
            <a:r>
              <a:rPr lang="en-US" sz="4400" dirty="0"/>
              <a:t>Stakeholder Breakout Session</a:t>
            </a:r>
            <a:br>
              <a:rPr lang="en-US" sz="4400" dirty="0"/>
            </a:br>
            <a:r>
              <a:rPr lang="en-US" sz="2800" dirty="0"/>
              <a:t>Tuesday, February 11, 2020</a:t>
            </a:r>
            <a:br>
              <a:rPr lang="en-US" sz="2800" dirty="0"/>
            </a:br>
            <a:r>
              <a:rPr lang="en-US" sz="2800" dirty="0"/>
              <a:t>4:30 – 5:45 PM</a:t>
            </a:r>
            <a:br>
              <a:rPr lang="en-US" sz="2800" dirty="0"/>
            </a:br>
            <a:r>
              <a:rPr lang="en-US" sz="2700" dirty="0"/>
              <a:t>Moderator:	Colleen </a:t>
            </a:r>
            <a:r>
              <a:rPr lang="en-US" sz="2700" dirty="0" err="1"/>
              <a:t>Meiman</a:t>
            </a:r>
            <a:br>
              <a:rPr lang="en-US" sz="2700" dirty="0"/>
            </a:br>
            <a:r>
              <a:rPr lang="en-US" sz="2700" dirty="0"/>
              <a:t>Senior Policy Advisor</a:t>
            </a:r>
            <a:br>
              <a:rPr lang="en-US" sz="2700" dirty="0"/>
            </a:br>
            <a:r>
              <a:rPr lang="en-US" sz="2700" dirty="0"/>
              <a:t>National Association of Community Health Centers</a:t>
            </a:r>
          </a:p>
        </p:txBody>
      </p:sp>
      <p:pic>
        <p:nvPicPr>
          <p:cNvPr id="4" name="Picture 3" descr="Unknown-1.png"/>
          <p:cNvPicPr>
            <a:picLocks noChangeAspect="1"/>
          </p:cNvPicPr>
          <p:nvPr/>
        </p:nvPicPr>
        <p:blipFill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01" y="4254947"/>
            <a:ext cx="2503685" cy="25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EFD0-4BA0-43AB-A893-F689B6AE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Here,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486B9-FEE0-4F6F-A436-33E01355D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27" y="2794031"/>
            <a:ext cx="5257800" cy="25320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of your best resources are right here in this room – your FQHC colleagues.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F20FB-C3E2-45A0-B238-EA103B982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3AFC0-8803-4936-AF47-33E83E61D5F3}"/>
              </a:ext>
            </a:extLst>
          </p:cNvPr>
          <p:cNvSpPr txBox="1"/>
          <p:nvPr/>
        </p:nvSpPr>
        <p:spPr>
          <a:xfrm>
            <a:off x="5860027" y="2646257"/>
            <a:ext cx="5820696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Q&amp;A/ Networking Breakfast for FQHCs</a:t>
            </a:r>
          </a:p>
          <a:p>
            <a:pPr algn="ctr"/>
            <a:r>
              <a:rPr lang="en-US" sz="3200" dirty="0"/>
              <a:t>Tomorrow (Wed) at 7:15 – 8:30 </a:t>
            </a:r>
          </a:p>
          <a:p>
            <a:pPr algn="ctr"/>
            <a:r>
              <a:rPr lang="en-US" sz="3200" dirty="0"/>
              <a:t>Sapphire Boardroom. </a:t>
            </a:r>
          </a:p>
          <a:p>
            <a:pPr algn="ctr"/>
            <a:r>
              <a:rPr lang="en-US" sz="3200" i="1" dirty="0" err="1"/>
              <a:t>BYOBreakfast</a:t>
            </a:r>
            <a:r>
              <a:rPr lang="en-US" sz="3200" i="1" dirty="0"/>
              <a:t> from the Exhibit Hall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9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ADFAB2-7B75-4178-9C40-507830A97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Recent 340B Developments Impacting FQHCs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8C154-4430-4125-B3E7-DEF7C2101C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3338"/>
            <a:ext cx="2057400" cy="273050"/>
          </a:xfrm>
        </p:spPr>
        <p:txBody>
          <a:bodyPr/>
          <a:lstStyle/>
          <a:p>
            <a:fld id="{E74DD54B-AA96-45FC-9914-8685F67F58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1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224" y="1282178"/>
            <a:ext cx="7152522" cy="5407855"/>
          </a:xfrm>
        </p:spPr>
        <p:txBody>
          <a:bodyPr>
            <a:normAutofit/>
          </a:bodyPr>
          <a:lstStyle/>
          <a:p>
            <a:r>
              <a:rPr lang="en-US" sz="2400" dirty="0"/>
              <a:t>Congressional Oversight:</a:t>
            </a:r>
          </a:p>
          <a:p>
            <a:pPr lvl="1"/>
            <a:r>
              <a:rPr lang="en-US" dirty="0"/>
              <a:t>After the whirlwind of 2018, 340B is viewed as “a hornet’s nest made out of hornet’s nests”</a:t>
            </a:r>
          </a:p>
          <a:p>
            <a:pPr lvl="1"/>
            <a:r>
              <a:rPr lang="en-US" dirty="0"/>
              <a:t>Intensity may have decreased but the threat remains present</a:t>
            </a:r>
          </a:p>
          <a:p>
            <a:r>
              <a:rPr lang="en-US" sz="2400" dirty="0"/>
              <a:t>Focus has shifted to drug pricing with potential for collateral damage: 209 bills match the search criteria of “drug pricing bills” in </a:t>
            </a:r>
            <a:r>
              <a:rPr lang="en-US" sz="2400" dirty="0" err="1"/>
              <a:t>govtrack</a:t>
            </a:r>
            <a:r>
              <a:rPr lang="en-US" sz="2400" dirty="0"/>
              <a:t> </a:t>
            </a:r>
          </a:p>
          <a:p>
            <a:r>
              <a:rPr lang="en-US" sz="2400" dirty="0"/>
              <a:t>Lingering questions about 340B:</a:t>
            </a:r>
          </a:p>
          <a:p>
            <a:pPr lvl="2"/>
            <a:r>
              <a:rPr lang="en-US" sz="2400" dirty="0"/>
              <a:t>Purpose of the program</a:t>
            </a:r>
          </a:p>
          <a:p>
            <a:pPr lvl="2"/>
            <a:r>
              <a:rPr lang="en-US" sz="2400" dirty="0"/>
              <a:t>Regulatory authority</a:t>
            </a:r>
          </a:p>
          <a:p>
            <a:pPr lvl="2"/>
            <a:r>
              <a:rPr lang="en-US" sz="2400" dirty="0"/>
              <a:t>Use of savings</a:t>
            </a:r>
          </a:p>
          <a:p>
            <a:pPr lvl="2"/>
            <a:r>
              <a:rPr lang="en-US" sz="2400" dirty="0"/>
              <a:t>Medicaid rebates vs 340B discounts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508925" y="1410990"/>
            <a:ext cx="3124861" cy="2492749"/>
          </a:xfrm>
        </p:spPr>
        <p:txBody>
          <a:bodyPr>
            <a:normAutofit/>
          </a:bodyPr>
          <a:lstStyle/>
          <a:p>
            <a:r>
              <a:rPr lang="en-US" sz="4000" dirty="0"/>
              <a:t>Let’s Start on the Hill</a:t>
            </a:r>
            <a:endParaRPr lang="en-US" sz="2400" b="0" dirty="0"/>
          </a:p>
        </p:txBody>
      </p:sp>
      <p:pic>
        <p:nvPicPr>
          <p:cNvPr id="6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440" y="3880222"/>
            <a:ext cx="2798619" cy="279861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1555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361" y="1383778"/>
            <a:ext cx="7323056" cy="4999559"/>
          </a:xfrm>
        </p:spPr>
        <p:txBody>
          <a:bodyPr>
            <a:normAutofit/>
          </a:bodyPr>
          <a:lstStyle/>
          <a:p>
            <a:r>
              <a:rPr lang="en-US" sz="2400" dirty="0"/>
              <a:t>HRSA:</a:t>
            </a:r>
          </a:p>
          <a:p>
            <a:pPr lvl="1"/>
            <a:r>
              <a:rPr lang="en-US" dirty="0"/>
              <a:t>Audit activity “reboot”</a:t>
            </a:r>
          </a:p>
          <a:p>
            <a:pPr lvl="1"/>
            <a:r>
              <a:rPr lang="en-US" dirty="0"/>
              <a:t>Increased oversight of contract pharmacy arrangements</a:t>
            </a:r>
          </a:p>
          <a:p>
            <a:pPr lvl="1"/>
            <a:r>
              <a:rPr lang="en-US" dirty="0"/>
              <a:t>Clarity re: sliding fee discounts</a:t>
            </a:r>
          </a:p>
          <a:p>
            <a:pPr lvl="1"/>
            <a:r>
              <a:rPr lang="en-US" dirty="0"/>
              <a:t>Clarity that contract pharmacies go in Column 2</a:t>
            </a:r>
          </a:p>
          <a:p>
            <a:endParaRPr lang="en-US" sz="2400" dirty="0"/>
          </a:p>
          <a:p>
            <a:r>
              <a:rPr lang="en-US" sz="2400" dirty="0"/>
              <a:t>CMS</a:t>
            </a:r>
          </a:p>
          <a:p>
            <a:pPr lvl="1"/>
            <a:r>
              <a:rPr lang="en-US" dirty="0"/>
              <a:t>Purpose and philosophy – strengthen and serve state Medicaid programs</a:t>
            </a:r>
          </a:p>
          <a:p>
            <a:pPr lvl="1"/>
            <a:r>
              <a:rPr lang="en-US" dirty="0"/>
              <a:t>CMS Bulletin: </a:t>
            </a:r>
            <a:r>
              <a:rPr lang="en-US" i="1" dirty="0"/>
              <a:t>Best Practices for Avoiding 340B Duplicate Discounts in Medicaid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399644" y="1052029"/>
            <a:ext cx="3785984" cy="2492749"/>
          </a:xfrm>
        </p:spPr>
        <p:txBody>
          <a:bodyPr>
            <a:normAutofit/>
          </a:bodyPr>
          <a:lstStyle/>
          <a:p>
            <a:r>
              <a:rPr lang="en-US" sz="4000" dirty="0"/>
              <a:t>In the Regulatory Arena…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" y="3239422"/>
            <a:ext cx="1583456" cy="148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3" y="5300117"/>
            <a:ext cx="1745673" cy="1136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54" y="3736264"/>
            <a:ext cx="1676689" cy="16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5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fscmelocal3142.org/sites/default/files/styles/panopoly_image_original/public/article/featured/mark-your-calendar-images-usy-conventions-and-kadima-kallah-tikvat-israel-space-clipart_0.jpg?itok=i6RAl3X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12" y="2138453"/>
            <a:ext cx="5131177" cy="44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799" y="1225978"/>
            <a:ext cx="8542867" cy="912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Have You Recertified???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211" y="2138453"/>
            <a:ext cx="6934389" cy="46261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year, health centers must to “recertify” their 340B participation.  </a:t>
            </a:r>
          </a:p>
          <a:p>
            <a:pPr lvl="1"/>
            <a:r>
              <a:rPr lang="en-US" dirty="0"/>
              <a:t>Recertifying entails attesting to the accuracy of your info on OPAIS, and your compliance with all 340B rules.</a:t>
            </a:r>
          </a:p>
          <a:p>
            <a:pPr marL="457200" lvl="1" indent="0">
              <a:buNone/>
            </a:pPr>
            <a:endParaRPr lang="en-US" sz="900" dirty="0"/>
          </a:p>
          <a:p>
            <a:r>
              <a:rPr lang="en-US" dirty="0"/>
              <a:t>The deadline for 2020 recertification is </a:t>
            </a:r>
            <a:r>
              <a:rPr lang="en-US" b="1" dirty="0"/>
              <a:t>February 24.  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Health centers that miss the deadline are kicked out of 340B for at least three months!</a:t>
            </a:r>
          </a:p>
          <a:p>
            <a:pPr marL="0" indent="0" algn="ctr">
              <a:buNone/>
            </a:pPr>
            <a:endParaRPr lang="en-US" sz="3000" i="1" dirty="0"/>
          </a:p>
          <a:p>
            <a:pPr marL="0" indent="0" algn="ctr">
              <a:buNone/>
            </a:pPr>
            <a:r>
              <a:rPr lang="en-US" sz="2200" i="1" dirty="0"/>
              <a:t>See Chapter 6 of the Manual  </a:t>
            </a:r>
          </a:p>
        </p:txBody>
      </p:sp>
    </p:spTree>
    <p:extLst>
      <p:ext uri="{BB962C8B-B14F-4D97-AF65-F5344CB8AC3E}">
        <p14:creationId xmlns:p14="http://schemas.microsoft.com/office/powerpoint/2010/main" val="1066881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986" y="1156478"/>
            <a:ext cx="6548583" cy="5823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challenges are impacting pharmacies everywhere:</a:t>
            </a:r>
          </a:p>
          <a:p>
            <a:pPr marL="461963" indent="-236538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 fees</a:t>
            </a:r>
          </a:p>
          <a:p>
            <a:pPr marL="461963" indent="-236538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 power or PBMs</a:t>
            </a:r>
          </a:p>
          <a:p>
            <a:pPr marL="461963" indent="-236538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Specialty drugs</a:t>
            </a:r>
          </a:p>
          <a:p>
            <a:pPr marL="0" indent="0">
              <a:buNone/>
            </a:pP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some are specific to FQHCs – namely, shrinking 340B savings caused by discriminatory reimbursement and disparate treatment</a:t>
            </a:r>
          </a:p>
          <a:p>
            <a:pPr marL="233363" lvl="1" indent="0" algn="ctr">
              <a:buNone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financial concerns were cited as the biggest challenge to health center pharmacy programs.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467317" y="1154391"/>
            <a:ext cx="4281663" cy="2492749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Growing challenges with reimbursement…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" name="Picture 6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4" y="3906982"/>
            <a:ext cx="4037637" cy="2824525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3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BC1262-8E2F-447B-83F0-08ACEB799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Short Look at Your Biggest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0E79D-0E66-424A-A0F1-0349BBD78F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3338"/>
            <a:ext cx="2057400" cy="273050"/>
          </a:xfrm>
        </p:spPr>
        <p:txBody>
          <a:bodyPr/>
          <a:lstStyle/>
          <a:p>
            <a:fld id="{E74DD54B-AA96-45FC-9914-8685F67F587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58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97EB35-9E1F-482B-B7DF-18B1D43E2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9" y="1764890"/>
            <a:ext cx="3860190" cy="25687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729C1-C045-4E06-82AB-AA8A7D6B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6860"/>
            <a:ext cx="10515600" cy="9124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Thank you to everyone who completed our survey!!!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00F06-A4C1-457B-81C6-F7511E1BD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320B2-5E20-402B-A652-CA5A59101EAC}"/>
              </a:ext>
            </a:extLst>
          </p:cNvPr>
          <p:cNvSpPr txBox="1"/>
          <p:nvPr/>
        </p:nvSpPr>
        <p:spPr>
          <a:xfrm>
            <a:off x="1288026" y="4895946"/>
            <a:ext cx="9370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Your input was enormously helpful in planning this session, and future educational activities.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E0D72-FBFD-4913-A59C-8E31B88CD41D}"/>
              </a:ext>
            </a:extLst>
          </p:cNvPr>
          <p:cNvSpPr txBox="1"/>
          <p:nvPr/>
        </p:nvSpPr>
        <p:spPr>
          <a:xfrm>
            <a:off x="8135434" y="2667877"/>
            <a:ext cx="3584021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000" dirty="0"/>
              <a:t>Biggest challenge = 76 responses</a:t>
            </a:r>
          </a:p>
          <a:p>
            <a:r>
              <a:rPr lang="en-US" sz="2000" dirty="0"/>
              <a:t>Need for clarity = 66 responses</a:t>
            </a:r>
          </a:p>
          <a:p>
            <a:r>
              <a:rPr lang="en-US" sz="2000" dirty="0"/>
              <a:t>Questions = 50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2" y="1764146"/>
            <a:ext cx="3639127" cy="1497838"/>
          </a:xfrm>
        </p:spPr>
        <p:txBody>
          <a:bodyPr>
            <a:noAutofit/>
          </a:bodyPr>
          <a:lstStyle/>
          <a:p>
            <a:r>
              <a:rPr lang="en-US" sz="2800" dirty="0"/>
              <a:t>Here are the most common areas where you have expressed have challenges, questions, and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09" y="1283855"/>
            <a:ext cx="7749309" cy="5255490"/>
          </a:xfrm>
        </p:spPr>
        <p:txBody>
          <a:bodyPr>
            <a:normAutofit/>
          </a:bodyPr>
          <a:lstStyle/>
          <a:p>
            <a:r>
              <a:rPr lang="en-US" sz="2400" dirty="0"/>
              <a:t>Discriminatory contracting –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i.e. disparate treatment of 340B covered entities</a:t>
            </a:r>
          </a:p>
          <a:p>
            <a:r>
              <a:rPr lang="en-US" sz="2400" dirty="0"/>
              <a:t>Eligibility across the continuum of care –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i.e. prescriptions written outside of the health center</a:t>
            </a:r>
          </a:p>
          <a:p>
            <a:r>
              <a:rPr lang="en-US" sz="2400" dirty="0"/>
              <a:t>Establishing charges –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i.e. sliding fee and cash pricing &gt; 200 FPL</a:t>
            </a:r>
          </a:p>
          <a:p>
            <a:r>
              <a:rPr lang="en-US" sz="2400" dirty="0"/>
              <a:t>Clinic Administered Drugs and Devices –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i.e. tracking and auditing, inventory management, impact on billing </a:t>
            </a:r>
          </a:p>
          <a:p>
            <a:r>
              <a:rPr lang="en-US" sz="2400" dirty="0"/>
              <a:t>Contract Pharmacy Oversight</a:t>
            </a:r>
          </a:p>
          <a:p>
            <a:r>
              <a:rPr lang="en-US" sz="2400" dirty="0"/>
              <a:t>Audits –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i.e. HRSA and self audits (Integrity Plan)</a:t>
            </a:r>
          </a:p>
          <a:p>
            <a:r>
              <a:rPr lang="en-US" sz="2400" dirty="0"/>
              <a:t>C-Suite –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i.e. getting their attention and 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Bringing Pharmacy Into the Fold</a:t>
            </a:r>
          </a:p>
          <a:p>
            <a:r>
              <a:rPr lang="en-US" sz="2400" dirty="0"/>
              <a:t>HRSA/BPHC expectations </a:t>
            </a:r>
            <a:r>
              <a:rPr lang="en-US" dirty="0"/>
              <a:t>–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i.e. Form 5A, sliding fee,  etc.</a:t>
            </a:r>
            <a:endParaRPr lang="en-US" sz="2000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1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3338"/>
            <a:ext cx="2057400" cy="2730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DD54B-AA96-45FC-9914-8685F67F587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969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96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4606" y="1379095"/>
            <a:ext cx="4950501" cy="143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CHC Expert Session # 1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4602" y="4925025"/>
            <a:ext cx="4950501" cy="143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CHC Expert Session #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4603" y="3152060"/>
            <a:ext cx="4950501" cy="1431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CHC Expert Session #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9744" y="1220013"/>
            <a:ext cx="4332158" cy="929390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Charges/Sliding Fee Scale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9744" y="2383553"/>
            <a:ext cx="4332158" cy="929390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Engaging the C-Suite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9744" y="3491543"/>
            <a:ext cx="4332158" cy="929390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Contract RX Oversight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9744" y="4583620"/>
            <a:ext cx="4332158" cy="929390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Operational – i.e. CAD, referral Rx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9744" y="5690804"/>
            <a:ext cx="4332158" cy="929390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Integrity Plan – i.e. audits and self audits</a:t>
            </a:r>
          </a:p>
        </p:txBody>
      </p:sp>
      <p:cxnSp>
        <p:nvCxnSpPr>
          <p:cNvPr id="17" name="Straight Arrow Connector 16"/>
          <p:cNvCxnSpPr>
            <a:endCxn id="9" idx="1"/>
          </p:cNvCxnSpPr>
          <p:nvPr/>
        </p:nvCxnSpPr>
        <p:spPr>
          <a:xfrm>
            <a:off x="4721902" y="1697635"/>
            <a:ext cx="1592700" cy="3943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8" idx="1"/>
          </p:cNvCxnSpPr>
          <p:nvPr/>
        </p:nvCxnSpPr>
        <p:spPr>
          <a:xfrm flipV="1">
            <a:off x="4721902" y="2094875"/>
            <a:ext cx="1592704" cy="753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4721902" y="2848248"/>
            <a:ext cx="1592701" cy="1019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9" idx="1"/>
          </p:cNvCxnSpPr>
          <p:nvPr/>
        </p:nvCxnSpPr>
        <p:spPr>
          <a:xfrm>
            <a:off x="4718835" y="3867840"/>
            <a:ext cx="1595767" cy="1772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21902" y="2810655"/>
            <a:ext cx="1592700" cy="2158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3"/>
          </p:cNvCxnSpPr>
          <p:nvPr/>
        </p:nvCxnSpPr>
        <p:spPr>
          <a:xfrm flipV="1">
            <a:off x="4721902" y="4156364"/>
            <a:ext cx="1592704" cy="891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3"/>
          </p:cNvCxnSpPr>
          <p:nvPr/>
        </p:nvCxnSpPr>
        <p:spPr>
          <a:xfrm flipV="1">
            <a:off x="4721902" y="2383553"/>
            <a:ext cx="1592700" cy="3771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3"/>
          </p:cNvCxnSpPr>
          <p:nvPr/>
        </p:nvCxnSpPr>
        <p:spPr>
          <a:xfrm flipV="1">
            <a:off x="4721902" y="4156364"/>
            <a:ext cx="1592700" cy="19991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" idx="3"/>
          </p:cNvCxnSpPr>
          <p:nvPr/>
        </p:nvCxnSpPr>
        <p:spPr>
          <a:xfrm flipV="1">
            <a:off x="4721902" y="5881255"/>
            <a:ext cx="1592700" cy="274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3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1EF1-EE32-402F-823F-694E9FF6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866" y="1255587"/>
            <a:ext cx="10515600" cy="912475"/>
          </a:xfrm>
        </p:spPr>
        <p:txBody>
          <a:bodyPr/>
          <a:lstStyle/>
          <a:p>
            <a:r>
              <a:rPr lang="en-US" dirty="0"/>
              <a:t>Where to Find </a:t>
            </a:r>
            <a:r>
              <a:rPr lang="en-US" u="sng" dirty="0"/>
              <a:t>THESE</a:t>
            </a:r>
            <a:r>
              <a:rPr lang="en-US" dirty="0"/>
              <a:t>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2EAB2-EF4B-4AEE-95AC-5FA16337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49" y="2514683"/>
            <a:ext cx="10200813" cy="36574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On </a:t>
            </a:r>
            <a:r>
              <a:rPr lang="en-US" sz="3600" dirty="0" err="1"/>
              <a:t>Noddlepod</a:t>
            </a:r>
            <a:r>
              <a:rPr lang="en-US" sz="3600" dirty="0"/>
              <a:t>  </a:t>
            </a:r>
          </a:p>
          <a:p>
            <a:pPr marL="0" indent="0" algn="ctr">
              <a:buNone/>
            </a:pPr>
            <a:r>
              <a:rPr lang="en-US" sz="3600" i="1" dirty="0"/>
              <a:t>We’ll explain what that is if you don’t know.</a:t>
            </a:r>
          </a:p>
          <a:p>
            <a:pPr marL="0" indent="0" algn="ctr">
              <a:buNone/>
            </a:pPr>
            <a:r>
              <a:rPr lang="en-US" sz="3600" dirty="0"/>
              <a:t>OR</a:t>
            </a:r>
          </a:p>
          <a:p>
            <a:pPr marL="0" indent="0" algn="ctr">
              <a:buNone/>
            </a:pPr>
            <a:r>
              <a:rPr lang="en-US" sz="3600" dirty="0"/>
              <a:t>On the NACHC 340B website</a:t>
            </a:r>
          </a:p>
          <a:p>
            <a:pPr marL="0" indent="0" algn="ctr">
              <a:buNone/>
            </a:pPr>
            <a:r>
              <a:rPr lang="en-US" sz="3600" i="1" dirty="0"/>
              <a:t>Google “NACHC 340B”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91E94-32A9-4EF6-BE0C-D2A0B366F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3A1C08-881C-4F14-9A5C-0537CD489BD4}"/>
              </a:ext>
            </a:extLst>
          </p:cNvPr>
          <p:cNvSpPr txBox="1"/>
          <p:nvPr/>
        </p:nvSpPr>
        <p:spPr>
          <a:xfrm>
            <a:off x="112889" y="1083550"/>
            <a:ext cx="11943644" cy="5842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BA85D-F193-4768-8CA8-C29821E5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23" y="1146900"/>
            <a:ext cx="10515600" cy="912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Resources for Engaging Your C-Suite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356A-51E5-4DCB-AAE3-9D225353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23" y="1877886"/>
            <a:ext cx="10794815" cy="46339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2 of the NACHC 340B Manual is “The Minimum the C-Suite Needs to Understand and Do re: 340B”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340B University at NACHC P&amp;I – Sun March 15, 2020 in DC</a:t>
            </a:r>
          </a:p>
          <a:p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340B Overview Session at NACHC P&amp;I</a:t>
            </a:r>
          </a:p>
          <a:p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on why 340B is so much more important and complex than it used to be.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1571B-8FF9-4439-83F7-A8F8AC81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7300" y="6383337"/>
            <a:ext cx="2057400" cy="273844"/>
          </a:xfrm>
        </p:spPr>
        <p:txBody>
          <a:bodyPr/>
          <a:lstStyle/>
          <a:p>
            <a:fld id="{E74DD54B-AA96-45FC-9914-8685F67F587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649735"/>
            <a:ext cx="4229100" cy="912475"/>
          </a:xfrm>
        </p:spPr>
        <p:txBody>
          <a:bodyPr>
            <a:noAutofit/>
          </a:bodyPr>
          <a:lstStyle/>
          <a:p>
            <a:r>
              <a:rPr lang="en-US" sz="3600" dirty="0"/>
              <a:t>What a difference a decade makes!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3022258"/>
            <a:ext cx="3724613" cy="3657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the past ten years, the 340B program has expanded dramatically in size, complexity, potential, and risk.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21</a:t>
            </a:fld>
            <a:endParaRPr lang="en-US" dirty="0"/>
          </a:p>
        </p:txBody>
      </p:sp>
      <p:pic>
        <p:nvPicPr>
          <p:cNvPr id="8" name="Content Placeholder 12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r="12017"/>
          <a:stretch>
            <a:fillRect/>
          </a:stretch>
        </p:blipFill>
        <p:spPr>
          <a:xfrm>
            <a:off x="5067300" y="1105275"/>
            <a:ext cx="6579707" cy="5429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053364">
            <a:off x="5291921" y="3802514"/>
            <a:ext cx="183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2" name="TextBox 11"/>
          <p:cNvSpPr txBox="1"/>
          <p:nvPr/>
        </p:nvSpPr>
        <p:spPr>
          <a:xfrm rot="747385">
            <a:off x="9407383" y="3535975"/>
            <a:ext cx="183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0074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mage of arrow going up">
            <a:extLst>
              <a:ext uri="{FF2B5EF4-FFF2-40B4-BE49-F238E27FC236}">
                <a16:creationId xmlns:a16="http://schemas.microsoft.com/office/drawing/2014/main" id="{87F762C4-62CC-41A1-921E-6EB476B3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359" y="1462856"/>
            <a:ext cx="22479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D9A583-97A7-4397-9966-8001A72E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773"/>
            <a:ext cx="10515600" cy="912475"/>
          </a:xfrm>
        </p:spPr>
        <p:txBody>
          <a:bodyPr>
            <a:normAutofit/>
          </a:bodyPr>
          <a:lstStyle/>
          <a:p>
            <a:r>
              <a:rPr lang="en-US" sz="3600" dirty="0"/>
              <a:t>Since February 2010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C7C47-37CF-40B1-B3CB-9506C48DF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51" y="2104136"/>
            <a:ext cx="9800303" cy="444414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ACA extended Medicaid rebates to managed care drugs. 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(Previously, Medicaid rebates were only on FFS drugs.)</a:t>
            </a:r>
          </a:p>
          <a:p>
            <a:pPr marL="514350" indent="-514350">
              <a:buAutoNum type="arabicPeriod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ACA made more types of providers eligible for 340B.</a:t>
            </a:r>
          </a:p>
          <a:p>
            <a:pPr marL="514350" indent="-514350">
              <a:buAutoNum type="arabicPeriod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 startAt="3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HRSA permitted providers to have multiple contract pharmacies.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 startAt="4"/>
              <a:tabLst>
                <a:tab pos="45720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HRSA began auditing 340B providers.</a:t>
            </a:r>
          </a:p>
          <a:p>
            <a:pPr marL="514350" indent="-514350">
              <a:buAutoNum type="arabicPeriod" startAt="4"/>
              <a:tabLst>
                <a:tab pos="457200" algn="l"/>
              </a:tabLs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 startAt="4"/>
              <a:tabLst>
                <a:tab pos="45720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-- and more expensive -- drugs entered the market.</a:t>
            </a:r>
          </a:p>
          <a:p>
            <a:pPr marL="514350" indent="-514350">
              <a:buAutoNum type="arabicPeriod" startAt="4"/>
              <a:tabLst>
                <a:tab pos="45720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role of Rx in primary care has expanded significantly.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1E6FC-7086-4203-A545-0CD056421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7300" y="6383337"/>
            <a:ext cx="2057400" cy="273844"/>
          </a:xfrm>
        </p:spPr>
        <p:txBody>
          <a:bodyPr/>
          <a:lstStyle/>
          <a:p>
            <a:fld id="{E74DD54B-AA96-45FC-9914-8685F67F587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7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65D4-9A62-40B7-9977-66CE6A08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91" y="1322228"/>
            <a:ext cx="10515600" cy="912475"/>
          </a:xfrm>
        </p:spPr>
        <p:txBody>
          <a:bodyPr>
            <a:normAutofit/>
          </a:bodyPr>
          <a:lstStyle/>
          <a:p>
            <a:r>
              <a:rPr lang="en-US" sz="3600" dirty="0"/>
              <a:t>So in February 2020…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BE3F3-C797-4AFB-BB54-65FA465D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529"/>
            <a:ext cx="5660923" cy="40798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340B is now a much larger, more important, and more visible program than it was 10 years ago.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other government program is simultaneously so: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benefit to patients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and constantly evolving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Precarious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1B853-669D-495D-AF48-21F0C2A34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AB336-0E7F-4764-AF87-A2D96111897B}"/>
              </a:ext>
            </a:extLst>
          </p:cNvPr>
          <p:cNvSpPr txBox="1"/>
          <p:nvPr/>
        </p:nvSpPr>
        <p:spPr>
          <a:xfrm>
            <a:off x="7452852" y="1949568"/>
            <a:ext cx="3900948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C-Suite member should ask:</a:t>
            </a:r>
          </a:p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“How important is 340B to our patients and organization?”  </a:t>
            </a:r>
          </a:p>
          <a:p>
            <a:pPr algn="ctr"/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then</a:t>
            </a:r>
          </a:p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“Does our focus on compliance and operations reflect this importance?”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0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A17F35-D830-434B-91E2-6C890FA0D826}"/>
              </a:ext>
            </a:extLst>
          </p:cNvPr>
          <p:cNvSpPr txBox="1"/>
          <p:nvPr/>
        </p:nvSpPr>
        <p:spPr>
          <a:xfrm>
            <a:off x="196645" y="1071716"/>
            <a:ext cx="11995355" cy="57862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BA85D-F193-4768-8CA8-C29821E5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979" y="1335085"/>
            <a:ext cx="10515600" cy="912475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Discriminatory Contracting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356A-51E5-4DCB-AAE3-9D225353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79" y="1877886"/>
            <a:ext cx="10792133" cy="4732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Resources:</a:t>
            </a:r>
          </a:p>
          <a:p>
            <a:pPr marL="461963"/>
            <a:r>
              <a:rPr lang="en-US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NACHC toolkit for state legislation – email </a:t>
            </a:r>
            <a:r>
              <a:rPr lang="en-US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kfriedman@nachc.org</a:t>
            </a:r>
            <a:endParaRPr lang="en-US" sz="3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9163" lvl="2"/>
            <a:r>
              <a:rPr lang="en-US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Contains draft bill language, talking points, etc.</a:t>
            </a:r>
          </a:p>
          <a:p>
            <a:pPr marL="461963"/>
            <a:endParaRPr lang="en-US" sz="3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/>
            <a:r>
              <a:rPr lang="en-US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health center’s one-pager describing the importance of 340B savings to your patients and operations!</a:t>
            </a:r>
          </a:p>
          <a:p>
            <a:pPr marL="461963"/>
            <a:endParaRPr lang="en-US" sz="3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963"/>
            <a:r>
              <a:rPr lang="en-US" sz="3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3 of the NACHC 340B Manual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1571B-8FF9-4439-83F7-A8F8AC81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43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464" y="1187951"/>
            <a:ext cx="9320979" cy="669505"/>
          </a:xfrm>
        </p:spPr>
        <p:txBody>
          <a:bodyPr>
            <a:normAutofit fontScale="90000"/>
          </a:bodyPr>
          <a:lstStyle/>
          <a:p>
            <a:r>
              <a:rPr lang="en-US" dirty="0"/>
              <a:t>Lots of Variations on the Theme…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903" y="2038897"/>
            <a:ext cx="8022824" cy="479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“Discriminatory contracting” refers to circumstances when a pharmacy is reimbursed less and/or subject to unique terms solely because it participates in 340B. Examples:</a:t>
            </a:r>
          </a:p>
          <a:p>
            <a:r>
              <a:rPr lang="en-US" sz="2000" dirty="0"/>
              <a:t>Reduced reimbursement</a:t>
            </a:r>
          </a:p>
          <a:p>
            <a:r>
              <a:rPr lang="en-US" sz="2000" dirty="0"/>
              <a:t>Exclusion from networks</a:t>
            </a:r>
          </a:p>
          <a:p>
            <a:r>
              <a:rPr lang="en-US" sz="2000" dirty="0"/>
              <a:t>Higher fees and/or portion of savings retained</a:t>
            </a:r>
          </a:p>
          <a:p>
            <a:r>
              <a:rPr lang="en-US" sz="2000" dirty="0"/>
              <a:t>Excluding drugs as “specialty drugs” that must be filled through a specialty pharmacy network</a:t>
            </a:r>
          </a:p>
          <a:p>
            <a:r>
              <a:rPr lang="en-US" sz="2000" dirty="0"/>
              <a:t>Lower co-pays at “captive” pharmacies</a:t>
            </a:r>
          </a:p>
          <a:p>
            <a:r>
              <a:rPr lang="en-US" sz="2000" dirty="0"/>
              <a:t>Prohibiting common services like mail-order</a:t>
            </a:r>
          </a:p>
          <a:p>
            <a:r>
              <a:rPr lang="en-US" sz="2000" dirty="0"/>
              <a:t>Additional/increased performance requirements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Image result for image many hands in the cookie 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6" y="3836201"/>
            <a:ext cx="2667210" cy="29142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leaky h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6" y="1168991"/>
            <a:ext cx="2667210" cy="26672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3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391054"/>
            <a:ext cx="3835400" cy="91247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Public </a:t>
            </a:r>
            <a:br>
              <a:rPr lang="en-US" sz="3600" dirty="0"/>
            </a:br>
            <a:r>
              <a:rPr lang="en-US" sz="3600" dirty="0"/>
              <a:t>vs. </a:t>
            </a:r>
            <a:br>
              <a:rPr lang="en-US" sz="3600" dirty="0"/>
            </a:br>
            <a:r>
              <a:rPr lang="en-US" sz="3600" dirty="0"/>
              <a:t>Private Payers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599" y="2789348"/>
            <a:ext cx="5225893" cy="39087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In Medicaid: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 states to take the 340B savings under FFS, encourages them to do so under managed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State Medicaid agencies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growing number are taking the savings under Medicaid managed care organizations </a:t>
            </a:r>
            <a:r>
              <a:rPr lang="en-US" sz="2400" i="1" dirty="0"/>
              <a:t>(MCOs)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3261" y="1391054"/>
            <a:ext cx="5440219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Privately-Insured Patients: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Third-party insurers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Pharmacy Benefits Managers </a:t>
            </a:r>
            <a:r>
              <a:rPr lang="en-US" sz="2400" i="1" dirty="0"/>
              <a:t>(PBMs)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TPAs*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Contract Pharmacies*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Groups that offer to help manage our 340B programs*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6604" y="4597836"/>
            <a:ext cx="348206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* In all of these cases, it is appropriate for the group to charge a fee for their 340B-related services; however, concerns arise when the fee exceeds the fair market value of the service provided.</a:t>
            </a:r>
          </a:p>
        </p:txBody>
      </p:sp>
    </p:spTree>
    <p:extLst>
      <p:ext uri="{BB962C8B-B14F-4D97-AF65-F5344CB8AC3E}">
        <p14:creationId xmlns:p14="http://schemas.microsoft.com/office/powerpoint/2010/main" val="19021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986684" y="1217274"/>
            <a:ext cx="2858611" cy="5166064"/>
            <a:chOff x="993" y="-1"/>
            <a:chExt cx="2579687" cy="5418667"/>
          </a:xfrm>
        </p:grpSpPr>
        <p:sp>
          <p:nvSpPr>
            <p:cNvPr id="6" name="Flowchart: Manual Operation 5"/>
            <p:cNvSpPr/>
            <p:nvPr/>
          </p:nvSpPr>
          <p:spPr>
            <a:xfrm rot="16200000">
              <a:off x="-1418497" y="1419489"/>
              <a:ext cx="5418667" cy="2579687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owchart: Manual Operation 4"/>
            <p:cNvSpPr txBox="1"/>
            <p:nvPr/>
          </p:nvSpPr>
          <p:spPr>
            <a:xfrm rot="21600000">
              <a:off x="993" y="1083732"/>
              <a:ext cx="2579687" cy="3251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/>
                <a:t>Operational: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Open-door RX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PSAO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Demonstrate what services would be lost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/>
                <a:t>Ideas?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65058" y="1101592"/>
            <a:ext cx="3254477" cy="5302463"/>
            <a:chOff x="2774156" y="-1"/>
            <a:chExt cx="2579687" cy="5418667"/>
          </a:xfrm>
        </p:grpSpPr>
        <p:sp>
          <p:nvSpPr>
            <p:cNvPr id="9" name="Flowchart: Manual Operation 8"/>
            <p:cNvSpPr/>
            <p:nvPr/>
          </p:nvSpPr>
          <p:spPr>
            <a:xfrm rot="16200000">
              <a:off x="1354666" y="1419489"/>
              <a:ext cx="5418667" cy="2579687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owchart: Manual Operation 4"/>
            <p:cNvSpPr txBox="1"/>
            <p:nvPr/>
          </p:nvSpPr>
          <p:spPr>
            <a:xfrm>
              <a:off x="2774156" y="1081274"/>
              <a:ext cx="2579687" cy="3251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State level: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Medicaid – educate policymakers about funding leaving the state*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Anti-discrimination legislation**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Partnerships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39781" y="1101592"/>
            <a:ext cx="3059805" cy="5418667"/>
            <a:chOff x="5547319" y="-1"/>
            <a:chExt cx="2579688" cy="5418667"/>
          </a:xfrm>
        </p:grpSpPr>
        <p:sp>
          <p:nvSpPr>
            <p:cNvPr id="12" name="Flowchart: Manual Operation 11"/>
            <p:cNvSpPr/>
            <p:nvPr/>
          </p:nvSpPr>
          <p:spPr>
            <a:xfrm rot="16200000">
              <a:off x="4127830" y="1419489"/>
              <a:ext cx="5418667" cy="2579687"/>
            </a:xfrm>
            <a:prstGeom prst="flowChartManualOperati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lowchart: Manual Operation 4"/>
            <p:cNvSpPr txBox="1"/>
            <p:nvPr/>
          </p:nvSpPr>
          <p:spPr>
            <a:xfrm>
              <a:off x="5547319" y="898579"/>
              <a:ext cx="2579687" cy="3251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0" tIns="0" rIns="203200" bIns="0" numCol="1" spcCol="1270" anchor="t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National: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2400" dirty="0"/>
                <a:t>Statutory fix (very long shot)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Educate policymakers about trends &amp; impacts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Monitor for threats &amp; opportunities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/>
                <a:t>Partnerships</a:t>
              </a:r>
              <a:endParaRPr lang="en-US" sz="24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700" kern="1200" dirty="0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22564" y="1924201"/>
            <a:ext cx="1956842" cy="160105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can we do about it?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330C8D-B926-4F6D-8721-B3594A4BB4F1}"/>
              </a:ext>
            </a:extLst>
          </p:cNvPr>
          <p:cNvSpPr txBox="1"/>
          <p:nvPr/>
        </p:nvSpPr>
        <p:spPr>
          <a:xfrm>
            <a:off x="4011560" y="6404055"/>
            <a:ext cx="801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See next slides.      **Email </a:t>
            </a:r>
            <a:r>
              <a:rPr lang="en-US" dirty="0">
                <a:hlinkClick r:id="rId2"/>
              </a:rPr>
              <a:t>kfriedman@nachc.org</a:t>
            </a:r>
            <a:r>
              <a:rPr lang="en-US" dirty="0"/>
              <a:t> for the state legislation toolkit.</a:t>
            </a:r>
          </a:p>
        </p:txBody>
      </p:sp>
    </p:spTree>
    <p:extLst>
      <p:ext uri="{BB962C8B-B14F-4D97-AF65-F5344CB8AC3E}">
        <p14:creationId xmlns:p14="http://schemas.microsoft.com/office/powerpoint/2010/main" val="5659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8FF1-9104-46C1-8DFA-32F37171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873" y="258203"/>
            <a:ext cx="8589164" cy="8456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Where do Medicaid savings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C036-5D55-4E52-971B-E06225B8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378"/>
            <a:ext cx="10515600" cy="1032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 the majority of “state savings” on Medicaid 340B drugs accrue to the Federal government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Image result for image follow the money&quot;">
            <a:extLst>
              <a:ext uri="{FF2B5EF4-FFF2-40B4-BE49-F238E27FC236}">
                <a16:creationId xmlns:a16="http://schemas.microsoft.com/office/drawing/2014/main" id="{82F484B7-F84F-40C8-BC7F-31227182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15" y="3417951"/>
            <a:ext cx="3680131" cy="27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6E4C7-2323-4577-B3FB-64D420D09D31}"/>
              </a:ext>
            </a:extLst>
          </p:cNvPr>
          <p:cNvSpPr txBox="1"/>
          <p:nvPr/>
        </p:nvSpPr>
        <p:spPr>
          <a:xfrm>
            <a:off x="477207" y="2251557"/>
            <a:ext cx="68857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Medicaid costs are split between the Federal government and the states.</a:t>
            </a:r>
          </a:p>
          <a:p>
            <a:pPr marL="91440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exact split varies, based on the state, the service, and the patient.</a:t>
            </a:r>
          </a:p>
          <a:p>
            <a:pPr marL="108585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57785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Feds pay at least 50% - &amp; as much as 90% - of total Medicaid costs. </a:t>
            </a:r>
          </a:p>
          <a:p>
            <a:pPr marL="10350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7785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 50 to 90% of Medicaid savings accrue to the Feds, rather than states.</a:t>
            </a:r>
          </a:p>
          <a:p>
            <a:pPr marL="103505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5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71040-88B1-46B8-BD92-AFEC1C3F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335" y="323555"/>
            <a:ext cx="9015191" cy="8456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Federal/ State Split of Medicaid Rx Savings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B91536-E290-4740-BCB9-210CD8DC9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954" y="1372895"/>
            <a:ext cx="8278091" cy="145152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1149350" indent="-1149350">
              <a:buNone/>
            </a:pPr>
            <a:r>
              <a:rPr lang="en-US" sz="1800" dirty="0"/>
              <a:t>Assume:	Ms. Jones, a Medicaid managed care patient, gets a Rx at a FQHC.</a:t>
            </a:r>
          </a:p>
          <a:p>
            <a:pPr marL="1143000" indent="0">
              <a:buNone/>
            </a:pPr>
            <a:r>
              <a:rPr lang="en-US" sz="1800" dirty="0"/>
              <a:t>The drug’s regular price is $40.</a:t>
            </a:r>
          </a:p>
          <a:p>
            <a:pPr marL="1143000" indent="0">
              <a:buNone/>
            </a:pPr>
            <a:r>
              <a:rPr lang="en-US" sz="1800" dirty="0"/>
              <a:t>The 340B discount and the Medicaid rebate are both $10.</a:t>
            </a:r>
          </a:p>
          <a:p>
            <a:pPr marL="1143000" indent="0">
              <a:buNone/>
            </a:pPr>
            <a:r>
              <a:rPr lang="en-US" sz="1800" dirty="0"/>
              <a:t>So the net price under both 340B and Medicaid is $30.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9380D-2EAE-464D-B0EC-AA9F95245B8C}"/>
              </a:ext>
            </a:extLst>
          </p:cNvPr>
          <p:cNvSpPr txBox="1"/>
          <p:nvPr/>
        </p:nvSpPr>
        <p:spPr>
          <a:xfrm>
            <a:off x="526473" y="3363226"/>
            <a:ext cx="3692236" cy="22775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OPTION ONE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FQHC buys the drug under 340B ($30)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Medicaid reimburses the FQHC the regular price ($40)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FQHC retains $10 in savings.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132F2-36A8-4DB0-8150-8B5002B00B71}"/>
              </a:ext>
            </a:extLst>
          </p:cNvPr>
          <p:cNvSpPr txBox="1"/>
          <p:nvPr/>
        </p:nvSpPr>
        <p:spPr>
          <a:xfrm>
            <a:off x="4625686" y="3365137"/>
            <a:ext cx="2959678" cy="227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OPTION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FQHC buys the drug under 340B ($30)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Medicaid reimburses the FQHC the 340B price ($30)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“The state saves $10.”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0E25E-31BD-444B-808A-5F7D783946FC}"/>
              </a:ext>
            </a:extLst>
          </p:cNvPr>
          <p:cNvSpPr txBox="1"/>
          <p:nvPr/>
        </p:nvSpPr>
        <p:spPr>
          <a:xfrm>
            <a:off x="8236527" y="3365137"/>
            <a:ext cx="3429000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OPTION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FQHC buys the drug at regular price ($40)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Medicaid reimburses the FQHC the regular price ($40)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state applies for the rebate ($10)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“The state saves $10.”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73E24-5C89-4B8E-B881-ADDD1D718F6F}"/>
              </a:ext>
            </a:extLst>
          </p:cNvPr>
          <p:cNvSpPr txBox="1"/>
          <p:nvPr/>
        </p:nvSpPr>
        <p:spPr>
          <a:xfrm>
            <a:off x="2650335" y="5846356"/>
            <a:ext cx="62304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But that’s not the end of the story!</a:t>
            </a:r>
          </a:p>
        </p:txBody>
      </p:sp>
    </p:spTree>
    <p:extLst>
      <p:ext uri="{BB962C8B-B14F-4D97-AF65-F5344CB8AC3E}">
        <p14:creationId xmlns:p14="http://schemas.microsoft.com/office/powerpoint/2010/main" val="351198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1054"/>
            <a:ext cx="10980426" cy="912475"/>
          </a:xfrm>
        </p:spPr>
        <p:txBody>
          <a:bodyPr/>
          <a:lstStyle/>
          <a:p>
            <a:r>
              <a:rPr lang="en-US" dirty="0"/>
              <a:t>Panelists: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73543"/>
            <a:ext cx="8286136" cy="36574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Michael </a:t>
            </a:r>
            <a:r>
              <a:rPr lang="en-US" dirty="0" err="1"/>
              <a:t>Glomb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Partner, </a:t>
            </a:r>
            <a:r>
              <a:rPr lang="en-US" dirty="0" err="1"/>
              <a:t>Feldesman</a:t>
            </a:r>
            <a:r>
              <a:rPr lang="en-US" dirty="0"/>
              <a:t> Tucker </a:t>
            </a:r>
            <a:r>
              <a:rPr lang="en-US" dirty="0" err="1"/>
              <a:t>Leifer</a:t>
            </a:r>
            <a:r>
              <a:rPr lang="en-US" dirty="0"/>
              <a:t> </a:t>
            </a:r>
            <a:r>
              <a:rPr lang="en-US" dirty="0" err="1"/>
              <a:t>Fidell</a:t>
            </a:r>
            <a:r>
              <a:rPr lang="en-US" dirty="0"/>
              <a:t>, LLC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mglomb@feldesmantucker.com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Chad Johnson, </a:t>
            </a:r>
            <a:r>
              <a:rPr lang="en-US" dirty="0" err="1"/>
              <a:t>PharmD</a:t>
            </a:r>
            <a:r>
              <a:rPr lang="en-US" dirty="0"/>
              <a:t>, MBA 	</a:t>
            </a:r>
          </a:p>
          <a:p>
            <a:pPr marL="0" indent="0">
              <a:buNone/>
            </a:pPr>
            <a:r>
              <a:rPr lang="en-US" dirty="0"/>
              <a:t>Manager, 340B Education and Compliance Support, Apexus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chad.johnson@Apexus.com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Sue Veer</a:t>
            </a:r>
          </a:p>
          <a:p>
            <a:pPr marL="0" indent="0">
              <a:buNone/>
            </a:pPr>
            <a:r>
              <a:rPr lang="en-US" dirty="0"/>
              <a:t>CEO, Carolina Health Centers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</a:rPr>
              <a:t>sveer@carolinahealthcenters.org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68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C477-2390-43A4-ADF6-DB0C4BB2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745" y="288426"/>
            <a:ext cx="8589164" cy="8456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173AE-DBF5-4699-A704-E4940A0887FE}"/>
              </a:ext>
            </a:extLst>
          </p:cNvPr>
          <p:cNvSpPr txBox="1"/>
          <p:nvPr/>
        </p:nvSpPr>
        <p:spPr>
          <a:xfrm>
            <a:off x="637309" y="2143335"/>
            <a:ext cx="329738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Ms. Jones is a “traditional” Medicaid enrollee in a state like AK, CA, or VA, where the Feds pay 50% of costs for traditional enrollees: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her state’s $10 in Rx savings, $5 goes back to the Feds – 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state retains $5 in net savings.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7A570-8594-4582-9F4C-4835137A9FC9}"/>
              </a:ext>
            </a:extLst>
          </p:cNvPr>
          <p:cNvSpPr txBox="1"/>
          <p:nvPr/>
        </p:nvSpPr>
        <p:spPr>
          <a:xfrm>
            <a:off x="4558145" y="2143335"/>
            <a:ext cx="3297380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Ms. Jones is a “traditional” Medicaid enrollee in a state  like WV or MS, where the Feds pay around 75% of costs for traditional enrollees: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her state’s $10 in Rx savings, $7.50 goes back to the Feds – 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state retains $2.50 in net savings.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166CC-5835-40E3-B820-EDF3CFEF320A}"/>
              </a:ext>
            </a:extLst>
          </p:cNvPr>
          <p:cNvSpPr txBox="1"/>
          <p:nvPr/>
        </p:nvSpPr>
        <p:spPr>
          <a:xfrm>
            <a:off x="8478981" y="2143335"/>
            <a:ext cx="3075710" cy="28623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Ms. Jones is a Medicaid expansion enrollee, so the Feds pay 90% of her costs: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her state’s $10 in Rx savings, $9 goes back to the Feds – 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state retains $1 in net savings.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262F6-5A1F-4F45-85B5-82EE30B2FA1C}"/>
              </a:ext>
            </a:extLst>
          </p:cNvPr>
          <p:cNvSpPr txBox="1"/>
          <p:nvPr/>
        </p:nvSpPr>
        <p:spPr>
          <a:xfrm>
            <a:off x="2050471" y="5278582"/>
            <a:ext cx="831272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When the FQHC gets the $10 savings, the full $10 stays in the state and is invested in activities that expand access for underserved populations.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F4A74-93A3-487C-9128-8016535866B4}"/>
              </a:ext>
            </a:extLst>
          </p:cNvPr>
          <p:cNvSpPr txBox="1"/>
          <p:nvPr/>
        </p:nvSpPr>
        <p:spPr>
          <a:xfrm>
            <a:off x="1357746" y="1351601"/>
            <a:ext cx="925483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When “the state gets the $10 savings”, only a fraction of those dollars stay in the state.  For example:</a:t>
            </a:r>
          </a:p>
        </p:txBody>
      </p:sp>
    </p:spTree>
    <p:extLst>
      <p:ext uri="{BB962C8B-B14F-4D97-AF65-F5344CB8AC3E}">
        <p14:creationId xmlns:p14="http://schemas.microsoft.com/office/powerpoint/2010/main" val="1940761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8FF1-9104-46C1-8DFA-32F37171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58203"/>
            <a:ext cx="9229079" cy="8456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the Feds get the savings?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C036-5D55-4E52-971B-E06225B8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42730"/>
            <a:ext cx="10791423" cy="284972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Technically, when a state keeps the drug savings, it doesn’t “send back” the Feds’ share in the form of a check or refund. 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Rather, the State reduces how much it bills the Feds.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 the Feds access the savings by paying less upfront, rather than getting money back.</a:t>
            </a:r>
          </a:p>
          <a:p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Assume Ms. Smith is a Medicaid expansion enrollee, so the Feds pay 90% of her costs.  For her $40 drug with a $10 discount: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8D383-CAD2-40A2-BB72-D2496486A2D8}"/>
              </a:ext>
            </a:extLst>
          </p:cNvPr>
          <p:cNvSpPr txBox="1"/>
          <p:nvPr/>
        </p:nvSpPr>
        <p:spPr>
          <a:xfrm>
            <a:off x="1794456" y="3960945"/>
            <a:ext cx="396669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the FQHC keeps the savings: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State pays $40 for the drug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Feds reimburse the State $36 (90% of $40).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State’s net cost is $4 -- and $10 stays in the community.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8C20F-A8A0-484A-B9D5-684DC30DEB2A}"/>
              </a:ext>
            </a:extLst>
          </p:cNvPr>
          <p:cNvSpPr txBox="1"/>
          <p:nvPr/>
        </p:nvSpPr>
        <p:spPr>
          <a:xfrm>
            <a:off x="6233910" y="3960945"/>
            <a:ext cx="3966693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the State keeps the savings: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State pays $30 for the drug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Feds reimburse the State $27 (90% of $30.)  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State’s net cost is $3 – and no funds are left in the community.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DD135-D5FE-4D2F-B139-E97969442B8B}"/>
              </a:ext>
            </a:extLst>
          </p:cNvPr>
          <p:cNvSpPr txBox="1"/>
          <p:nvPr/>
        </p:nvSpPr>
        <p:spPr>
          <a:xfrm>
            <a:off x="2837645" y="5855038"/>
            <a:ext cx="651670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So, when a State pays $10 less for Ms. Smith’s drug, it receives $9 less in Federal reimbursement. </a:t>
            </a:r>
          </a:p>
        </p:txBody>
      </p:sp>
    </p:spTree>
    <p:extLst>
      <p:ext uri="{BB962C8B-B14F-4D97-AF65-F5344CB8AC3E}">
        <p14:creationId xmlns:p14="http://schemas.microsoft.com/office/powerpoint/2010/main" val="349482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48" y="1045280"/>
            <a:ext cx="5676457" cy="912475"/>
          </a:xfrm>
        </p:spPr>
        <p:txBody>
          <a:bodyPr>
            <a:normAutofit/>
          </a:bodyPr>
          <a:lstStyle/>
          <a:p>
            <a:r>
              <a:rPr lang="en-US" sz="2400" dirty="0"/>
              <a:t>Some of the states where the battle has been (or is being) waged…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47" y="2441932"/>
            <a:ext cx="2559758" cy="1470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6569">
            <a:off x="723148" y="2521896"/>
            <a:ext cx="1939926" cy="196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249">
            <a:off x="9707900" y="4738919"/>
            <a:ext cx="1952109" cy="170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21" y="5049143"/>
            <a:ext cx="1982185" cy="1608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54" y="2907272"/>
            <a:ext cx="1808182" cy="1137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531" y="1050177"/>
            <a:ext cx="1928634" cy="1452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16" y="1189063"/>
            <a:ext cx="1590675" cy="1781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028">
            <a:off x="6850879" y="3395081"/>
            <a:ext cx="2137760" cy="1298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086">
            <a:off x="4312362" y="4152614"/>
            <a:ext cx="1758497" cy="2082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99" y="4955084"/>
            <a:ext cx="1945255" cy="17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D1A38D-5274-4545-96AD-717E7CC87FFE}"/>
              </a:ext>
            </a:extLst>
          </p:cNvPr>
          <p:cNvSpPr txBox="1"/>
          <p:nvPr/>
        </p:nvSpPr>
        <p:spPr>
          <a:xfrm>
            <a:off x="122903" y="1052052"/>
            <a:ext cx="11946193" cy="57223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6A9B6-D78C-451B-B29A-5E13E575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5351"/>
            <a:ext cx="10515600" cy="912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Prescriptions written by non-FQHC providers</a:t>
            </a:r>
            <a:br>
              <a:rPr lang="en-US" sz="4900" dirty="0"/>
            </a:br>
            <a:r>
              <a:rPr lang="en-US" sz="3600" dirty="0"/>
              <a:t>Also known as “eligibility across the continuum of care.”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3F59F-0D89-4A67-8C79-923B4A47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23" y="3201864"/>
            <a:ext cx="10515600" cy="357256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70C0"/>
                </a:solidFill>
              </a:rPr>
              <a:t>Resources:</a:t>
            </a:r>
          </a:p>
          <a:p>
            <a:r>
              <a:rPr lang="en-US" dirty="0">
                <a:solidFill>
                  <a:srgbClr val="0070C0"/>
                </a:solidFill>
              </a:rPr>
              <a:t>Will be addressed in the various operational sessions here and at Coalition Summer Conference.</a:t>
            </a:r>
          </a:p>
          <a:p>
            <a:r>
              <a:rPr lang="en-US" dirty="0">
                <a:solidFill>
                  <a:srgbClr val="0070C0"/>
                </a:solidFill>
              </a:rPr>
              <a:t>Chapter 7 of the NACHC 340B Manual.</a:t>
            </a:r>
          </a:p>
          <a:p>
            <a:r>
              <a:rPr lang="en-US" dirty="0">
                <a:solidFill>
                  <a:srgbClr val="0070C0"/>
                </a:solidFill>
              </a:rPr>
              <a:t>December 2018 Office Hours.</a:t>
            </a:r>
          </a:p>
          <a:p>
            <a:r>
              <a:rPr lang="en-US" dirty="0">
                <a:solidFill>
                  <a:srgbClr val="0070C0"/>
                </a:solidFill>
              </a:rPr>
              <a:t>Auditors, and Apexus.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77F40-BD16-4BF8-AC9B-D1606CAFF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4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8248" y="1833386"/>
            <a:ext cx="6524368" cy="5181600"/>
          </a:xfrm>
        </p:spPr>
        <p:txBody>
          <a:bodyPr>
            <a:normAutofit/>
          </a:bodyPr>
          <a:lstStyle/>
          <a:p>
            <a:r>
              <a:rPr lang="en-US" u="sng" dirty="0">
                <a:latin typeface="+mn-lt"/>
              </a:rPr>
              <a:t>Question:</a:t>
            </a:r>
            <a:r>
              <a:rPr lang="en-US" dirty="0">
                <a:latin typeface="+mn-lt"/>
              </a:rPr>
              <a:t>  Can a prescription written by a non-FQHC doctor for a FQHC patient be filled by a health center using 340B inventory?</a:t>
            </a:r>
          </a:p>
          <a:p>
            <a:r>
              <a:rPr lang="en-US" u="sng" dirty="0">
                <a:latin typeface="+mn-lt"/>
              </a:rPr>
              <a:t>Answer:</a:t>
            </a:r>
            <a:r>
              <a:rPr lang="en-US" dirty="0">
                <a:latin typeface="+mn-lt"/>
              </a:rPr>
              <a:t>  It depends.</a:t>
            </a:r>
          </a:p>
          <a:p>
            <a:pPr lvl="1"/>
            <a:r>
              <a:rPr lang="en-US" sz="2800" dirty="0">
                <a:latin typeface="+mn-lt"/>
              </a:rPr>
              <a:t>In some circumstances, the answer is clearly “yes”.</a:t>
            </a:r>
          </a:p>
          <a:p>
            <a:pPr lvl="1"/>
            <a:r>
              <a:rPr lang="en-US" sz="2800" dirty="0">
                <a:latin typeface="+mn-lt"/>
              </a:rPr>
              <a:t>In others, it is clearly “no.”</a:t>
            </a:r>
          </a:p>
          <a:p>
            <a:pPr lvl="1"/>
            <a:r>
              <a:rPr lang="en-US" sz="2800" dirty="0">
                <a:latin typeface="+mn-lt"/>
              </a:rPr>
              <a:t>But there is much gray area in between the two – and it’s getting grayer….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48" y="1121315"/>
            <a:ext cx="10347994" cy="690416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340 Shades of Gray (&amp; Counting…)</a:t>
            </a:r>
          </a:p>
        </p:txBody>
      </p:sp>
      <p:pic>
        <p:nvPicPr>
          <p:cNvPr id="6146" name="Picture 2" descr="Image result for free image uncertai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89" y="2216844"/>
            <a:ext cx="42862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37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87164" y="1060815"/>
            <a:ext cx="3419578" cy="4184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340B purchased drugs may only be dispensed to fill prescriptions for those patients who meet the HRSA definition, AND that </a:t>
            </a:r>
            <a:r>
              <a:rPr lang="en-US" sz="2000" b="1" i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emanate</a:t>
            </a:r>
            <a:r>
              <a:rPr lang="en-US" sz="20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from a health center medical site that is registered on the OPAIS</a:t>
            </a:r>
            <a:r>
              <a:rPr lang="en-US" sz="2000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or </a:t>
            </a:r>
            <a:r>
              <a:rPr lang="en-US" sz="2000" b="1" i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 service that is in the health center’s Scope  of Project as reflected on  Form 5C in the EHB.</a:t>
            </a:r>
          </a:p>
          <a:p>
            <a:pPr marL="0" indent="0">
              <a:buNone/>
            </a:pPr>
            <a:endParaRPr lang="en-US" sz="20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2" name="Donut 1"/>
          <p:cNvSpPr/>
          <p:nvPr/>
        </p:nvSpPr>
        <p:spPr>
          <a:xfrm>
            <a:off x="5498261" y="1593684"/>
            <a:ext cx="4784436" cy="3855486"/>
          </a:xfrm>
          <a:prstGeom prst="donut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798090">
            <a:off x="4315570" y="1292165"/>
            <a:ext cx="2639294" cy="145542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Primary Care Medical Home (CE)</a:t>
            </a:r>
          </a:p>
        </p:txBody>
      </p:sp>
      <p:sp>
        <p:nvSpPr>
          <p:cNvPr id="4" name="Down Arrow 3"/>
          <p:cNvSpPr/>
          <p:nvPr/>
        </p:nvSpPr>
        <p:spPr>
          <a:xfrm rot="3011830">
            <a:off x="9498650" y="557803"/>
            <a:ext cx="1568094" cy="2807240"/>
          </a:xfrm>
          <a:prstGeom prst="downArrow">
            <a:avLst/>
          </a:prstGeom>
          <a:gradFill flip="none" rotWithShape="1">
            <a:gsLst>
              <a:gs pos="48000">
                <a:srgbClr val="92D050">
                  <a:alpha val="47000"/>
                </a:srgb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rot="19222123">
            <a:off x="9123158" y="1715795"/>
            <a:ext cx="2503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Specialty Care Referral</a:t>
            </a:r>
          </a:p>
        </p:txBody>
      </p:sp>
      <p:sp>
        <p:nvSpPr>
          <p:cNvPr id="17" name="Up Arrow 16"/>
          <p:cNvSpPr/>
          <p:nvPr/>
        </p:nvSpPr>
        <p:spPr>
          <a:xfrm rot="3134484">
            <a:off x="4795610" y="3861813"/>
            <a:ext cx="1576468" cy="2973113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279372">
            <a:off x="4309159" y="5180591"/>
            <a:ext cx="238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Hospital Discharge </a:t>
            </a:r>
          </a:p>
        </p:txBody>
      </p:sp>
      <p:sp>
        <p:nvSpPr>
          <p:cNvPr id="19" name="Up Arrow 18"/>
          <p:cNvSpPr/>
          <p:nvPr/>
        </p:nvSpPr>
        <p:spPr>
          <a:xfrm rot="18733972">
            <a:off x="9767063" y="3834448"/>
            <a:ext cx="1381979" cy="3001916"/>
          </a:xfrm>
          <a:prstGeom prst="upArrow">
            <a:avLst/>
          </a:prstGeom>
          <a:gradFill flip="none" rotWithShape="1">
            <a:gsLst>
              <a:gs pos="71000">
                <a:srgbClr val="FF0000">
                  <a:alpha val="84000"/>
                </a:srgb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551933">
            <a:off x="9385744" y="5267784"/>
            <a:ext cx="248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Episodic Acute Care</a:t>
            </a:r>
          </a:p>
        </p:txBody>
      </p:sp>
      <p:pic>
        <p:nvPicPr>
          <p:cNvPr id="16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5" y="4625782"/>
            <a:ext cx="3123125" cy="1803764"/>
          </a:xfrm>
        </p:spPr>
      </p:pic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2473234" y="167640"/>
            <a:ext cx="9178834" cy="103018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Eligibility Around the Continuum of Care</a:t>
            </a:r>
          </a:p>
        </p:txBody>
      </p:sp>
    </p:spTree>
    <p:extLst>
      <p:ext uri="{BB962C8B-B14F-4D97-AF65-F5344CB8AC3E}">
        <p14:creationId xmlns:p14="http://schemas.microsoft.com/office/powerpoint/2010/main" val="18591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73234" y="167640"/>
            <a:ext cx="9178834" cy="103018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Supporting and Demonstrating Compliance</a:t>
            </a:r>
          </a:p>
        </p:txBody>
      </p:sp>
      <p:graphicFrame>
        <p:nvGraphicFramePr>
          <p:cNvPr id="3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</p:nvPr>
        </p:nvGraphicFramePr>
        <p:xfrm>
          <a:off x="685801" y="1524000"/>
          <a:ext cx="10363199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62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9647C3-38F0-4180-A0F6-5CCC4D944DEB}"/>
              </a:ext>
            </a:extLst>
          </p:cNvPr>
          <p:cNvSpPr txBox="1"/>
          <p:nvPr/>
        </p:nvSpPr>
        <p:spPr>
          <a:xfrm>
            <a:off x="68826" y="1012723"/>
            <a:ext cx="12034684" cy="5845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1C430-5456-4B68-AE17-15C175EE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89" y="1911100"/>
            <a:ext cx="10999779" cy="4779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Covered during the Wednesday </a:t>
            </a:r>
            <a:r>
              <a:rPr lang="en-US" sz="2800" dirty="0">
                <a:solidFill>
                  <a:schemeClr val="accent1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11:00 AM CHC Expert Session.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4 </a:t>
            </a: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Manual.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2019 Office Hours </a:t>
            </a: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discussed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BPHC’s SFS rules apply to pharmacy, and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model for implementing SFS in contract pharmacies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February 2019 Office Hours </a:t>
            </a: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DIR fees.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AFCEF0-29F3-41A6-ABB8-8C922DCB3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90EEF9-A370-614F-A134-4B9642E26178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A5E7B-7A63-41B5-8D90-AB5A63013D66}"/>
              </a:ext>
            </a:extLst>
          </p:cNvPr>
          <p:cNvSpPr txBox="1"/>
          <p:nvPr/>
        </p:nvSpPr>
        <p:spPr>
          <a:xfrm>
            <a:off x="1495143" y="1033788"/>
            <a:ext cx="894735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Sliding Fee, Charges, etc.</a:t>
            </a:r>
          </a:p>
        </p:txBody>
      </p:sp>
    </p:spTree>
    <p:extLst>
      <p:ext uri="{BB962C8B-B14F-4D97-AF65-F5344CB8AC3E}">
        <p14:creationId xmlns:p14="http://schemas.microsoft.com/office/powerpoint/2010/main" val="2558250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E97F-C377-4CFA-BDBE-67596684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125"/>
            <a:ext cx="10515600" cy="9124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HRSA Rules re: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856C4-E330-4CDB-A788-8949C52E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439" y="2058001"/>
            <a:ext cx="10343684" cy="451213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340B program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no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explicit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requirements re: how much patients should be charged for 340B Rx.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BPHC’s sliding fee rules: </a:t>
            </a:r>
          </a:p>
          <a:p>
            <a:pPr lvl="1"/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apply to the </a:t>
            </a:r>
            <a:r>
              <a:rPr lang="en-US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cost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(aka pdf) – if any -- associated with a drug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apply to the </a:t>
            </a:r>
            <a:r>
              <a:rPr lang="en-US" i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ingredient cost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drug. </a:t>
            </a:r>
          </a:p>
          <a:p>
            <a:pPr marL="457200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So…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charge patients an explicit pdf on dispensed drugs:</a:t>
            </a:r>
          </a:p>
          <a:p>
            <a:pPr marL="1139825"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pdf is subject to the SFS rules</a:t>
            </a:r>
          </a:p>
          <a:p>
            <a:pPr marL="1139825"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pdf should be listed on your official schedule of charges.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39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7E9F-E06D-447D-AC22-8ADCA0C6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5275"/>
            <a:ext cx="10515600" cy="9124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Goals:   Affordability and Viability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87FB-9A90-4FCF-9199-CEBE0C174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013" y="2300446"/>
            <a:ext cx="6722806" cy="3657499"/>
          </a:xfrm>
        </p:spPr>
        <p:txBody>
          <a:bodyPr/>
          <a:lstStyle/>
          <a:p>
            <a:pPr marL="568325" lvl="1" indent="-342900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Beyond these rules, health centers have flexibility to set their Rx charges –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 that these charges do not pose a financial barrier for patients.</a:t>
            </a:r>
          </a:p>
          <a:p>
            <a:pPr marL="225425" lvl="1" indent="0">
              <a:buNone/>
            </a:pPr>
            <a:endParaRPr lang="en-US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68325" lvl="1" indent="-342900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330 funds and program income can not be used to slide the pdf for persons above 200% FPL, there are no explicit rules for the ingredient cost. </a:t>
            </a:r>
          </a:p>
          <a:p>
            <a:pPr marL="457200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3CDB-1115-46F2-BA61-8BBA3C384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B6B00-118D-4CBE-8353-0B46B15B2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97" y="2540683"/>
            <a:ext cx="3328704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4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81E6-1A33-4A50-A7D5-EE0B7E64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565"/>
            <a:ext cx="8956631" cy="92579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ahoma" charset="0"/>
                <a:ea typeface="Tahoma" charset="0"/>
                <a:cs typeface="Tahoma" charset="0"/>
              </a:rPr>
              <a:t>Statement of Conflicts of Interest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9D794-3395-4A71-AC62-CD5B8D30D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5498"/>
            <a:ext cx="10515600" cy="36574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Colleen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Meiman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has no actual or potential conflict of interest in relation to this presentation.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Michael Glomb has no actual or potential conflict of interest in relation to this presentation.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Chad Johnson has no actual or potential conflict of interest in relation to this presentation.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Sue Veer Chad Johnson has no actual or potential conflict of interest in relation to this presentation.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DEC02-7EBE-401A-BF97-DE9E41A16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31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656993-B5D7-409E-8E6A-88C159539F94}"/>
              </a:ext>
            </a:extLst>
          </p:cNvPr>
          <p:cNvSpPr txBox="1"/>
          <p:nvPr/>
        </p:nvSpPr>
        <p:spPr>
          <a:xfrm>
            <a:off x="137652" y="1022555"/>
            <a:ext cx="11877367" cy="57518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E3150-3FEA-4226-B6C4-1A05686F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Clinic-Administered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CF8E4-7115-4C2D-82CD-83656F16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5722"/>
            <a:ext cx="10515600" cy="3657499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Resources:</a:t>
            </a:r>
          </a:p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2019 and Sept. 2019 Office Hours feature discussions of on-the-ground strategies for purchasing, tracking, and auditing, by Becky Cheek and Sabrina Allen.</a:t>
            </a:r>
          </a:p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addressed in the first session tomorrow AM.</a:t>
            </a:r>
          </a:p>
          <a:p>
            <a:pPr lvl="1"/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1"/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a full 90-minute session on this topic at this year’s 340B Summer Conference in DC. 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AFB6-39F4-4B0D-A058-FC8ADAE88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70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 rot="2233721">
            <a:off x="4421486" y="2077640"/>
            <a:ext cx="1108363" cy="1769205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9407476">
            <a:off x="7537561" y="2075512"/>
            <a:ext cx="1108363" cy="1801548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63932" y="3934890"/>
            <a:ext cx="348583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Prescriptions dispensed from pharmacy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3920" y="3934890"/>
            <a:ext cx="357083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Clinic administered drugs and devices</a:t>
            </a:r>
          </a:p>
        </p:txBody>
      </p:sp>
      <p:sp>
        <p:nvSpPr>
          <p:cNvPr id="4" name="Oval 3"/>
          <p:cNvSpPr/>
          <p:nvPr/>
        </p:nvSpPr>
        <p:spPr>
          <a:xfrm>
            <a:off x="4778449" y="4974336"/>
            <a:ext cx="3584448" cy="142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Systematic tracking from purchase to patient at the unit/NDC level </a:t>
            </a:r>
          </a:p>
        </p:txBody>
      </p:sp>
      <p:cxnSp>
        <p:nvCxnSpPr>
          <p:cNvPr id="10" name="Straight Arrow Connector 9"/>
          <p:cNvCxnSpPr>
            <a:stCxn id="8" idx="2"/>
            <a:endCxn id="4" idx="7"/>
          </p:cNvCxnSpPr>
          <p:nvPr/>
        </p:nvCxnSpPr>
        <p:spPr>
          <a:xfrm flipH="1">
            <a:off x="7837967" y="4581221"/>
            <a:ext cx="695794" cy="602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  <a:endCxn id="4" idx="1"/>
          </p:cNvCxnSpPr>
          <p:nvPr/>
        </p:nvCxnSpPr>
        <p:spPr>
          <a:xfrm>
            <a:off x="4269929" y="4581221"/>
            <a:ext cx="1033450" cy="602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>
            <a:off x="600891" y="5363737"/>
            <a:ext cx="3669037" cy="769434"/>
          </a:xfrm>
          <a:prstGeom prst="rightArrow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Compliance requirement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2342329" y="1145937"/>
            <a:ext cx="8195087" cy="897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cap="none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</a:rPr>
              <a:t>Optimal Utilization System-wide</a:t>
            </a:r>
          </a:p>
        </p:txBody>
      </p:sp>
    </p:spTree>
    <p:extLst>
      <p:ext uri="{BB962C8B-B14F-4D97-AF65-F5344CB8AC3E}">
        <p14:creationId xmlns:p14="http://schemas.microsoft.com/office/powerpoint/2010/main" val="19408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CD5F-1205-42F3-BC5A-E36B15A05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Clinic-Administered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96B3-B520-44D2-8CB3-BA285F2E8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a “hot topic” for HRSA auditors.</a:t>
            </a:r>
          </a:p>
          <a:p>
            <a:r>
              <a:rPr lang="en-US" dirty="0"/>
              <a:t>Not using 340B for clinic-administered drugs is “leaving money on the table.”</a:t>
            </a:r>
          </a:p>
          <a:p>
            <a:r>
              <a:rPr lang="en-US" dirty="0"/>
              <a:t>But adequate tracking can be complex and cumbersome.</a:t>
            </a:r>
          </a:p>
          <a:p>
            <a:pPr lvl="1"/>
            <a:r>
              <a:rPr lang="en-US" dirty="0"/>
              <a:t>Must track from purchase to patient at the NDC level.</a:t>
            </a:r>
          </a:p>
          <a:p>
            <a:r>
              <a:rPr lang="en-US" dirty="0"/>
              <a:t>There </a:t>
            </a:r>
            <a:r>
              <a:rPr lang="en-US" u="sng" dirty="0"/>
              <a:t>are</a:t>
            </a:r>
            <a:r>
              <a:rPr lang="en-US" dirty="0"/>
              <a:t> ways to achieve 340B savings on clinic-administered drugs, while also ensuring compliance.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69024-D102-4BEC-8F21-232174E42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88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9647C3-38F0-4180-A0F6-5CCC4D944DEB}"/>
              </a:ext>
            </a:extLst>
          </p:cNvPr>
          <p:cNvSpPr txBox="1"/>
          <p:nvPr/>
        </p:nvSpPr>
        <p:spPr>
          <a:xfrm>
            <a:off x="68826" y="1012723"/>
            <a:ext cx="12034684" cy="5845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1C430-5456-4B68-AE17-15C175EE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95" y="1839880"/>
            <a:ext cx="11370100" cy="485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iscussed in </a:t>
            </a:r>
            <a:r>
              <a:rPr 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Chapters 13 &amp; 14 </a:t>
            </a: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Manual. The Manual also contains several self-audit tools.</a:t>
            </a: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2029 and June 2019 Office Hours </a:t>
            </a: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discussed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 learned from a 340B audit (thank you Becky Cheek)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trends in audit findings (thank you, Matt Atkins)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AFCEF0-29F3-41A6-ABB8-8C922DCB3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0EEF9-A370-614F-A134-4B9642E2617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969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8969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A5E7B-7A63-41B5-8D90-AB5A63013D66}"/>
              </a:ext>
            </a:extLst>
          </p:cNvPr>
          <p:cNvSpPr txBox="1"/>
          <p:nvPr/>
        </p:nvSpPr>
        <p:spPr>
          <a:xfrm>
            <a:off x="1518881" y="1033788"/>
            <a:ext cx="894735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Audits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824759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7019-F1C4-4228-9F94-89B46764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have questions?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160BB-8B51-4397-9BC1-E8A90C9B9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369"/>
            <a:ext cx="10515600" cy="379086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us for tomorrow’s</a:t>
            </a:r>
          </a:p>
          <a:p>
            <a:pPr marL="0" indent="0" algn="ctr">
              <a:buNone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Q&amp;A/ Networking Breakfast for FQHCs</a:t>
            </a:r>
          </a:p>
          <a:p>
            <a:pPr marL="0" indent="0" algn="ctr">
              <a:buNone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7:15 – 8:30 </a:t>
            </a:r>
          </a:p>
          <a:p>
            <a:pPr marL="0" indent="0" algn="ctr">
              <a:buNone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Sapphire Boardroom</a:t>
            </a:r>
          </a:p>
          <a:p>
            <a:pPr marL="0" indent="0" algn="ctr">
              <a:buNone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6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BYOBreakfast</a:t>
            </a:r>
            <a:r>
              <a:rPr 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the Exhibit Hall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13D5-B4EF-40E2-AEEB-824513292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13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Tahoma" charset="0"/>
                <a:cs typeface="Tahoma" charset="0"/>
              </a:rPr>
              <a:t>Additional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9349"/>
            <a:ext cx="10515600" cy="3657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Colleen Meiman</a:t>
            </a:r>
          </a:p>
          <a:p>
            <a:pPr marL="0" indent="0" algn="ctr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Senior Policy Advisor</a:t>
            </a:r>
          </a:p>
          <a:p>
            <a:pPr marL="0" indent="0" algn="ctr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National Association of Community Health Centers</a:t>
            </a:r>
          </a:p>
          <a:p>
            <a:pPr marL="0" indent="0" algn="ctr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Washington, DC</a:t>
            </a:r>
          </a:p>
          <a:p>
            <a:pPr marL="0" indent="0" algn="ctr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301-906-5958</a:t>
            </a:r>
          </a:p>
          <a:p>
            <a:pPr marL="0" indent="0" algn="ctr"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cmeiman@nachc.org</a:t>
            </a:r>
          </a:p>
          <a:p>
            <a:pPr marL="0" indent="0" algn="ctr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B5C97-222E-4001-95B6-12CD68E4D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8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894E-F6A4-4F7B-9B27-729CDBB6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82" y="1128064"/>
            <a:ext cx="5257800" cy="912475"/>
          </a:xfrm>
        </p:spPr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EE377-9F59-4A35-9E0B-2EDD831AA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Image result for image patchwork quilt">
            <a:extLst>
              <a:ext uri="{FF2B5EF4-FFF2-40B4-BE49-F238E27FC236}">
                <a16:creationId xmlns:a16="http://schemas.microsoft.com/office/drawing/2014/main" id="{34A1CC42-1D1A-4B5D-9D7B-D270553F86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53" y="1198284"/>
            <a:ext cx="4308714" cy="545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DD632-8B01-47A9-A77F-DF75F6BB0977}"/>
              </a:ext>
            </a:extLst>
          </p:cNvPr>
          <p:cNvSpPr txBox="1"/>
          <p:nvPr/>
        </p:nvSpPr>
        <p:spPr>
          <a:xfrm>
            <a:off x="677333" y="2125436"/>
            <a:ext cx="61462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Share FQHC-specific resources on 340B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Provide an overview of recent 340B recent developments, from the FQHC perspective.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Address the issues raised most frequently in the survey, and direct you to resources with more information.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9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713160-BCC7-4DD2-9B26-010965C79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340B Resources specifically for Health Centers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610F0-2655-4CA4-892A-6F9C48E2C0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3338"/>
            <a:ext cx="2057400" cy="273050"/>
          </a:xfrm>
        </p:spPr>
        <p:txBody>
          <a:bodyPr/>
          <a:lstStyle/>
          <a:p>
            <a:fld id="{E74DD54B-AA96-45FC-9914-8685F67F58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8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4" y="1045431"/>
            <a:ext cx="11850254" cy="912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Resources available to the Health Center 340B RX Community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891" y="1754909"/>
            <a:ext cx="7666181" cy="490227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NACHC 340B Compliance Manual</a:t>
            </a:r>
          </a:p>
          <a:p>
            <a:r>
              <a:rPr lang="en-US" sz="2400" dirty="0" err="1"/>
              <a:t>Noddlepod</a:t>
            </a:r>
            <a:r>
              <a:rPr lang="en-US" sz="2400" dirty="0"/>
              <a:t>, </a:t>
            </a:r>
            <a:r>
              <a:rPr lang="en-US" sz="2400" dirty="0" err="1"/>
              <a:t>Noddlepod</a:t>
            </a:r>
            <a:r>
              <a:rPr lang="en-US" sz="2400" dirty="0"/>
              <a:t>, </a:t>
            </a:r>
            <a:r>
              <a:rPr lang="en-US" sz="2400" dirty="0" err="1"/>
              <a:t>Noddlepod</a:t>
            </a:r>
            <a:endParaRPr lang="en-US" sz="2400" dirty="0"/>
          </a:p>
          <a:p>
            <a:r>
              <a:rPr lang="en-US" sz="2400" dirty="0"/>
              <a:t>340B Office Hours</a:t>
            </a:r>
          </a:p>
          <a:p>
            <a:r>
              <a:rPr lang="en-US" sz="2400" dirty="0"/>
              <a:t>340B Coalition bi-annual conferences with CHC specific programming</a:t>
            </a:r>
          </a:p>
          <a:p>
            <a:r>
              <a:rPr lang="en-US" sz="2400" dirty="0"/>
              <a:t>Apexus </a:t>
            </a:r>
          </a:p>
          <a:p>
            <a:pPr lvl="1"/>
            <a:r>
              <a:rPr lang="en-US" sz="2000" dirty="0"/>
              <a:t>Apexus Answers</a:t>
            </a:r>
          </a:p>
          <a:p>
            <a:pPr lvl="1"/>
            <a:r>
              <a:rPr lang="en-US" sz="2000" dirty="0"/>
              <a:t>340B Tools - </a:t>
            </a:r>
            <a:r>
              <a:rPr lang="en-US" sz="2000" dirty="0">
                <a:hlinkClick r:id="rId2"/>
              </a:rPr>
              <a:t>https://www.340bpvp.com/education/340b-tools/</a:t>
            </a:r>
            <a:endParaRPr lang="en-US" sz="2000" dirty="0"/>
          </a:p>
          <a:p>
            <a:pPr lvl="1"/>
            <a:r>
              <a:rPr lang="en-US" sz="2000" dirty="0"/>
              <a:t>Health center specific 340B University at CHI and P&amp;I </a:t>
            </a:r>
          </a:p>
          <a:p>
            <a:r>
              <a:rPr lang="en-US" sz="2400" dirty="0"/>
              <a:t>CEO and CFO Institute modules </a:t>
            </a:r>
          </a:p>
          <a:p>
            <a:r>
              <a:rPr lang="en-US" sz="2400" dirty="0"/>
              <a:t>Training resources including programs tailored to the needs of states and individual health centers</a:t>
            </a:r>
          </a:p>
          <a:p>
            <a:r>
              <a:rPr lang="en-US" sz="2400" dirty="0"/>
              <a:t>1-1 technical assistance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4DD54B-AA96-45FC-9914-8685F67F58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3" y="1656428"/>
            <a:ext cx="3940318" cy="509923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9769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A550C4-683D-40EE-ABE0-1496ECEB7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0EEF9-A370-614F-A134-4B9642E26178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72B70-37FD-42B9-89B1-0845E03A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11" y="845215"/>
            <a:ext cx="9926052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FQHC-SPECIFIC Resources ON 340B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70D6FD-AE52-40FA-BE97-7EB287338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58304"/>
              </p:ext>
            </p:extLst>
          </p:nvPr>
        </p:nvGraphicFramePr>
        <p:xfrm>
          <a:off x="609600" y="1629380"/>
          <a:ext cx="10972800" cy="4890878"/>
        </p:xfrm>
        <a:graphic>
          <a:graphicData uri="http://schemas.openxmlformats.org/drawingml/2006/table">
            <a:tbl>
              <a:tblPr/>
              <a:tblGrid>
                <a:gridCol w="3669085">
                  <a:extLst>
                    <a:ext uri="{9D8B030D-6E8A-4147-A177-3AD203B41FA5}">
                      <a16:colId xmlns:a16="http://schemas.microsoft.com/office/drawing/2014/main" val="3712173545"/>
                    </a:ext>
                  </a:extLst>
                </a:gridCol>
                <a:gridCol w="3531277">
                  <a:extLst>
                    <a:ext uri="{9D8B030D-6E8A-4147-A177-3AD203B41FA5}">
                      <a16:colId xmlns:a16="http://schemas.microsoft.com/office/drawing/2014/main" val="579613620"/>
                    </a:ext>
                  </a:extLst>
                </a:gridCol>
                <a:gridCol w="3772438">
                  <a:extLst>
                    <a:ext uri="{9D8B030D-6E8A-4147-A177-3AD203B41FA5}">
                      <a16:colId xmlns:a16="http://schemas.microsoft.com/office/drawing/2014/main" val="34839212"/>
                    </a:ext>
                  </a:extLst>
                </a:gridCol>
              </a:tblGrid>
              <a:tr h="205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Resource</a:t>
                      </a:r>
                    </a:p>
                  </a:txBody>
                  <a:tcPr marL="6537" marR="6537" marT="65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 For: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 to Access:  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137983"/>
                  </a:ext>
                </a:extLst>
              </a:tr>
              <a:tr h="5760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NACHC 340B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Manual</a:t>
                      </a:r>
                    </a:p>
                  </a:txBody>
                  <a:tcPr marL="6537" marR="6537" marT="65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Consolidated source of info on wide range of topics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Google “NACHC 340B Manual”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43536"/>
                  </a:ext>
                </a:extLst>
              </a:tr>
              <a:tr h="626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Office Hours –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 webinar on third Thursday of the month, 2 PM ET</a:t>
                      </a:r>
                    </a:p>
                  </a:txBody>
                  <a:tcPr marL="6537" marR="6537" marT="65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Operational updates; Q&amp;A.  (No advocacy.)  Focus is on all pharmacy issues.  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See NACHC and BPHC emails; also Colleen’s email signature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84670"/>
                  </a:ext>
                </a:extLst>
              </a:tr>
              <a:tr h="7671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Noddlepod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–web-based discussion platform limited to FQHCs</a:t>
                      </a:r>
                    </a:p>
                  </a:txBody>
                  <a:tcPr marL="6537" marR="6537" marT="65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 discussions; peer input; can discuss advocacy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2"/>
                        </a:rPr>
                        <a:t>tmallett@340basics.com </a:t>
                      </a:r>
                      <a:endParaRPr lang="en-US" sz="1800" b="1" i="0" u="sng" strike="noStrike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13879"/>
                  </a:ext>
                </a:extLst>
              </a:tr>
              <a:tr h="8501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 Assistance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an operational expert (Tim Mallett) -- under contract with NACHC</a:t>
                      </a:r>
                    </a:p>
                  </a:txBody>
                  <a:tcPr marL="6537" marR="6537" marT="65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Pharmacy operations, 340B, and policy questions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63102"/>
                  </a:ext>
                </a:extLst>
              </a:tr>
              <a:tr h="10320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340B University focused on FQHCs</a:t>
                      </a:r>
                    </a:p>
                  </a:txBody>
                  <a:tcPr marL="6537" marR="6537" marT="65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Free, full-day, in-person overview of 340B, focused on FQHCs.  Planned by Apexus, led by FQHCs.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Sun. 3/15/20 in Washington DC; also in August in San Diego (before NACHC CHI)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206026"/>
                  </a:ext>
                </a:extLst>
              </a:tr>
              <a:tr h="4250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Apexus</a:t>
                      </a:r>
                    </a:p>
                  </a:txBody>
                  <a:tcPr marL="6537" marR="6537" marT="65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Technical, operational, and policy questions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888.340.BPVP (2787)</a:t>
                      </a:r>
                    </a:p>
                  </a:txBody>
                  <a:tcPr marL="6537" marR="6537" marT="6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57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67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305C1C3-9972-44D7-BD26-427C1E90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054"/>
            <a:ext cx="10515600" cy="912475"/>
          </a:xfrm>
        </p:spPr>
        <p:txBody>
          <a:bodyPr/>
          <a:lstStyle/>
          <a:p>
            <a:r>
              <a:rPr lang="en-US"/>
              <a:t>340B University – JUST for FQHCs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EF32B9-6DA7-41F1-BBC9-F45CA3D8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712"/>
            <a:ext cx="10515600" cy="385750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Sunday March 15, 2020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Washington DC (same hotel as NACHC P&amp;I)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Specifically for FQHCs – and taught by FQHCs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– but pre-registration is required – go to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https://www.340bpvp.com/education/340b-university/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Google “340B University.)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C7241-3A7B-4D2C-8A2F-365ECD3BB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7300" y="6383337"/>
            <a:ext cx="2057400" cy="273844"/>
          </a:xfrm>
        </p:spPr>
        <p:txBody>
          <a:bodyPr/>
          <a:lstStyle/>
          <a:p>
            <a:fld id="{D390EEF9-A370-614F-A134-4B9642E261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69091"/>
      </p:ext>
    </p:extLst>
  </p:cSld>
  <p:clrMapOvr>
    <a:masterClrMapping/>
  </p:clrMapOvr>
</p:sld>
</file>

<file path=ppt/theme/theme1.xml><?xml version="1.0" encoding="utf-8"?>
<a:theme xmlns:a="http://schemas.openxmlformats.org/drawingml/2006/main" name="340B_WC18_Interi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40B_WC18_Interior" id="{CEDBFF48-A069-3F41-8C52-BBDAFAB356AA}" vid="{3D1116E4-088A-7F41-A365-E67CEBC7C8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340B_WC18_Interior</Template>
  <TotalTime>4179</TotalTime>
  <Words>2959</Words>
  <Application>Microsoft Office PowerPoint</Application>
  <PresentationFormat>Widescreen</PresentationFormat>
  <Paragraphs>420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Open Sans</vt:lpstr>
      <vt:lpstr>Tahoma</vt:lpstr>
      <vt:lpstr>340B_WC18_Interior</vt:lpstr>
      <vt:lpstr>Community Health Center  Stakeholder Breakout Session Tuesday, February 11, 2020 4:30 – 5:45 PM Moderator: Colleen Meiman Senior Policy Advisor National Association of Community Health Centers</vt:lpstr>
      <vt:lpstr>Where to Find THESE Slides</vt:lpstr>
      <vt:lpstr>Panelists:</vt:lpstr>
      <vt:lpstr>Statement of Conflicts of Interest</vt:lpstr>
      <vt:lpstr>Today’s Goals</vt:lpstr>
      <vt:lpstr>340B Resources specifically for Health Centers</vt:lpstr>
      <vt:lpstr>Resources available to the Health Center 340B RX Community </vt:lpstr>
      <vt:lpstr>FQHC-SPECIFIC Resources ON 340B</vt:lpstr>
      <vt:lpstr>340B University – JUST for FQHCs</vt:lpstr>
      <vt:lpstr>Right Here, Right Now</vt:lpstr>
      <vt:lpstr>Recent 340B Developments Impacting FQHCs</vt:lpstr>
      <vt:lpstr>Let’s Start on the Hill</vt:lpstr>
      <vt:lpstr>In the Regulatory Arena… </vt:lpstr>
      <vt:lpstr>Have You Recertified???</vt:lpstr>
      <vt:lpstr> Growing challenges with reimbursement… </vt:lpstr>
      <vt:lpstr>A Short Look at Your Biggest Questions</vt:lpstr>
      <vt:lpstr>Thank you to everyone who completed our survey!!! </vt:lpstr>
      <vt:lpstr>Here are the most common areas where you have expressed have challenges, questions, and concerns</vt:lpstr>
      <vt:lpstr>PowerPoint Presentation</vt:lpstr>
      <vt:lpstr>Resources for Engaging Your C-Suite  </vt:lpstr>
      <vt:lpstr>What a difference a decade makes! </vt:lpstr>
      <vt:lpstr>Since February 2010</vt:lpstr>
      <vt:lpstr>So in February 2020…</vt:lpstr>
      <vt:lpstr>Discriminatory Contracting  </vt:lpstr>
      <vt:lpstr>Lots of Variations on the Theme…</vt:lpstr>
      <vt:lpstr>Public  vs.  Private Payers</vt:lpstr>
      <vt:lpstr>What can we do about it?</vt:lpstr>
      <vt:lpstr>Where do Medicaid savings go?</vt:lpstr>
      <vt:lpstr>Federal/ State Split of Medicaid Rx Savings</vt:lpstr>
      <vt:lpstr>Examples</vt:lpstr>
      <vt:lpstr>HOW do the Feds get the savings?</vt:lpstr>
      <vt:lpstr>Some of the states where the battle has been (or is being) waged…</vt:lpstr>
      <vt:lpstr>Prescriptions written by non-FQHC providers Also known as “eligibility across the continuum of care.”</vt:lpstr>
      <vt:lpstr>340 Shades of Gray (&amp; Counting…)</vt:lpstr>
      <vt:lpstr>Eligibility Around the Continuum of Care</vt:lpstr>
      <vt:lpstr>Supporting and Demonstrating Compliance</vt:lpstr>
      <vt:lpstr>PowerPoint Presentation</vt:lpstr>
      <vt:lpstr>HRSA Rules re: Charges</vt:lpstr>
      <vt:lpstr>Goals:   Affordability and Viability</vt:lpstr>
      <vt:lpstr>Clinic-Administered Drugs</vt:lpstr>
      <vt:lpstr>PowerPoint Presentation</vt:lpstr>
      <vt:lpstr>Clinic-Administered Drugs</vt:lpstr>
      <vt:lpstr>PowerPoint Presentation</vt:lpstr>
      <vt:lpstr>Still have questions? </vt:lpstr>
      <vt:lpstr>Additional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Presentation Title</dc:title>
  <dc:creator>Bradley Amburn</dc:creator>
  <cp:lastModifiedBy>Colleen Meiman</cp:lastModifiedBy>
  <cp:revision>141</cp:revision>
  <dcterms:created xsi:type="dcterms:W3CDTF">2017-04-28T11:59:14Z</dcterms:created>
  <dcterms:modified xsi:type="dcterms:W3CDTF">2020-02-20T14:16:29Z</dcterms:modified>
</cp:coreProperties>
</file>