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diagrams/data1.xml" ContentType="application/vnd.openxmlformats-officedocument.drawingml.diagramData+xml"/>
  <Override PartName="/ppt/presentation.xml" ContentType="application/vnd.openxmlformats-officedocument.presentationml.presentation.main+xml"/>
  <Override PartName="/ppt/slides/slide3.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1.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notesSlides/notesSlide8.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diagrams/layout1.xml" ContentType="application/vnd.openxmlformats-officedocument.drawingml.diagramLayout+xml"/>
  <Override PartName="/ppt/theme/theme1.xml" ContentType="application/vnd.openxmlformats-officedocument.theme+xml"/>
  <Override PartName="/ppt/notesMasters/notesMaster1.xml" ContentType="application/vnd.openxmlformats-officedocument.presentationml.notesMaster+xml"/>
  <Override PartName="/ppt/diagrams/quickStyle1.xml" ContentType="application/vnd.openxmlformats-officedocument.drawingml.diagramStyle+xml"/>
  <Override PartName="/ppt/theme/theme2.xml" ContentType="application/vnd.openxmlformats-officedocument.theme+xml"/>
  <Override PartName="/ppt/diagrams/colors1.xml" ContentType="application/vnd.openxmlformats-officedocument.drawingml.diagramColors+xml"/>
  <Override PartName="/ppt/diagrams/drawing1.xml" ContentType="application/vnd.ms-office.drawingml.diagramDrawing+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7" r:id="rId2"/>
    <p:sldId id="322" r:id="rId3"/>
    <p:sldId id="296" r:id="rId4"/>
    <p:sldId id="319" r:id="rId5"/>
    <p:sldId id="393" r:id="rId6"/>
    <p:sldId id="394" r:id="rId7"/>
    <p:sldId id="395" r:id="rId8"/>
    <p:sldId id="396" r:id="rId9"/>
    <p:sldId id="397" r:id="rId10"/>
    <p:sldId id="389" r:id="rId11"/>
    <p:sldId id="390" r:id="rId12"/>
    <p:sldId id="39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4BA7394-51FD-4E12-ADC8-BBDD17D94884}">
          <p14:sldIdLst/>
        </p14:section>
        <p14:section name="Default Section" id="{133B610A-7D87-4F67-9985-6FEEA101F7B1}">
          <p14:sldIdLst>
            <p14:sldId id="257"/>
            <p14:sldId id="322"/>
            <p14:sldId id="296"/>
            <p14:sldId id="319"/>
            <p14:sldId id="393"/>
            <p14:sldId id="394"/>
            <p14:sldId id="395"/>
            <p14:sldId id="396"/>
            <p14:sldId id="397"/>
            <p14:sldId id="389"/>
            <p14:sldId id="390"/>
            <p14:sldId id="391"/>
          </p14:sldIdLst>
        </p14:section>
        <p14:section name="2" id="{B53E4864-BA37-486D-9DE4-824BAE890880}">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9766" autoAdjust="0"/>
  </p:normalViewPr>
  <p:slideViewPr>
    <p:cSldViewPr snapToGrid="0">
      <p:cViewPr varScale="1">
        <p:scale>
          <a:sx n="91" d="100"/>
          <a:sy n="91" d="100"/>
        </p:scale>
        <p:origin x="129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pn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B68D39-66F3-EA46-BC22-59BD42878236}" type="doc">
      <dgm:prSet loTypeId="urn:microsoft.com/office/officeart/2005/8/layout/hList7#2" loCatId="list" qsTypeId="urn:microsoft.com/office/officeart/2005/8/quickstyle/simple4" qsCatId="simple" csTypeId="urn:microsoft.com/office/officeart/2005/8/colors/accent1_2" csCatId="accent1" phldr="1"/>
      <dgm:spPr/>
      <dgm:t>
        <a:bodyPr/>
        <a:lstStyle/>
        <a:p>
          <a:endParaRPr lang="en-US"/>
        </a:p>
      </dgm:t>
    </dgm:pt>
    <dgm:pt modelId="{2D572910-B695-F241-ABFB-C02ADE33C6C7}">
      <dgm:prSet phldrT="[Text]" custT="1"/>
      <dgm:spPr>
        <a:solidFill>
          <a:schemeClr val="accent1">
            <a:lumMod val="60000"/>
            <a:lumOff val="40000"/>
          </a:schemeClr>
        </a:solidFill>
      </dgm:spPr>
      <dgm:t>
        <a:bodyPr/>
        <a:lstStyle/>
        <a:p>
          <a:pPr>
            <a:spcBef>
              <a:spcPts val="0"/>
            </a:spcBef>
            <a:spcAft>
              <a:spcPct val="35000"/>
            </a:spcAft>
          </a:pPr>
          <a:r>
            <a:rPr lang="en-US" sz="1400" dirty="0">
              <a:latin typeface="Arial" panose="020B0604020202020204" pitchFamily="34" charset="0"/>
              <a:cs typeface="Arial" panose="020B0604020202020204" pitchFamily="34" charset="0"/>
              <a:sym typeface="Symbol"/>
            </a:rPr>
            <a:t></a:t>
          </a:r>
          <a:r>
            <a:rPr lang="en-US" sz="1600" dirty="0">
              <a:latin typeface="Arial" panose="020B0604020202020204" pitchFamily="34" charset="0"/>
              <a:cs typeface="Arial" panose="020B0604020202020204" pitchFamily="34" charset="0"/>
              <a:sym typeface="Symbol"/>
            </a:rPr>
            <a:t>  </a:t>
          </a:r>
          <a:r>
            <a:rPr lang="en-US" sz="1600" dirty="0">
              <a:effectLst>
                <a:outerShdw blurRad="38100" dist="38100" dir="2700000" algn="tl">
                  <a:srgbClr val="000000">
                    <a:alpha val="43137"/>
                  </a:srgbClr>
                </a:outerShdw>
              </a:effectLst>
              <a:latin typeface="Calibri" panose="020F0502020204030204" pitchFamily="34" charset="0"/>
              <a:cs typeface="Arial" panose="020B0604020202020204" pitchFamily="34" charset="0"/>
            </a:rPr>
            <a:t>Age</a:t>
          </a:r>
        </a:p>
        <a:p>
          <a:pPr>
            <a:spcBef>
              <a:spcPts val="0"/>
            </a:spcBef>
            <a:spcAft>
              <a:spcPct val="35000"/>
            </a:spcAft>
          </a:pPr>
          <a:r>
            <a:rPr lang="en-US" sz="1600" dirty="0">
              <a:latin typeface="Arial" panose="020B0604020202020204" pitchFamily="34" charset="0"/>
              <a:cs typeface="Arial" panose="020B0604020202020204" pitchFamily="34" charset="0"/>
              <a:sym typeface="Symbol"/>
            </a:rPr>
            <a:t>  </a:t>
          </a:r>
          <a:r>
            <a:rPr lang="en-US" sz="1600" dirty="0">
              <a:effectLst>
                <a:outerShdw blurRad="38100" dist="38100" dir="2700000" algn="tl">
                  <a:srgbClr val="000000">
                    <a:alpha val="43137"/>
                  </a:srgbClr>
                </a:outerShdw>
              </a:effectLst>
              <a:latin typeface="Calibri" panose="020F0502020204030204" pitchFamily="34" charset="0"/>
              <a:cs typeface="Arial" panose="020B0604020202020204" pitchFamily="34" charset="0"/>
            </a:rPr>
            <a:t>Race</a:t>
          </a:r>
          <a:endParaRPr lang="en-US" sz="1800" dirty="0">
            <a:effectLst>
              <a:outerShdw blurRad="38100" dist="38100" dir="2700000" algn="tl">
                <a:srgbClr val="000000">
                  <a:alpha val="43137"/>
                </a:srgbClr>
              </a:outerShdw>
            </a:effectLst>
            <a:latin typeface="Calibri" panose="020F0502020204030204" pitchFamily="34" charset="0"/>
            <a:cs typeface="Arial" panose="020B0604020202020204" pitchFamily="34" charset="0"/>
          </a:endParaRPr>
        </a:p>
      </dgm:t>
    </dgm:pt>
    <dgm:pt modelId="{70533709-14AB-6943-B660-1CFF1BBBFB96}" type="parTrans" cxnId="{B4B1DA32-0789-4946-AA51-C57182225FB9}">
      <dgm:prSet/>
      <dgm:spPr/>
      <dgm:t>
        <a:bodyPr/>
        <a:lstStyle/>
        <a:p>
          <a:endParaRPr lang="en-US"/>
        </a:p>
      </dgm:t>
    </dgm:pt>
    <dgm:pt modelId="{874DE827-FC69-2D41-81A7-325167C04CFB}" type="sibTrans" cxnId="{B4B1DA32-0789-4946-AA51-C57182225FB9}">
      <dgm:prSet/>
      <dgm:spPr/>
      <dgm:t>
        <a:bodyPr/>
        <a:lstStyle/>
        <a:p>
          <a:endParaRPr lang="en-US"/>
        </a:p>
      </dgm:t>
    </dgm:pt>
    <dgm:pt modelId="{CEB4A76E-DE91-9340-85AF-3B2837EB5857}">
      <dgm:prSet phldrT="[Text]" custT="1"/>
      <dgm:spPr>
        <a:solidFill>
          <a:schemeClr val="accent1">
            <a:lumMod val="60000"/>
            <a:lumOff val="40000"/>
          </a:schemeClr>
        </a:solidFill>
      </dgm:spPr>
      <dgm:t>
        <a:bodyPr/>
        <a:lstStyle/>
        <a:p>
          <a:pPr>
            <a:spcBef>
              <a:spcPct val="0"/>
            </a:spcBef>
            <a:spcAft>
              <a:spcPct val="15000"/>
            </a:spcAft>
          </a:pPr>
          <a:r>
            <a:rPr lang="en-US" sz="1600" dirty="0">
              <a:effectLst>
                <a:outerShdw blurRad="38100" dist="38100" dir="2700000" algn="tl">
                  <a:srgbClr val="000000">
                    <a:alpha val="43137"/>
                  </a:srgbClr>
                </a:outerShdw>
              </a:effectLst>
              <a:latin typeface="Calibri" panose="020F0502020204030204" pitchFamily="34" charset="0"/>
              <a:cs typeface="Arial" panose="020B0604020202020204" pitchFamily="34" charset="0"/>
            </a:rPr>
            <a:t> SES </a:t>
          </a:r>
        </a:p>
      </dgm:t>
    </dgm:pt>
    <dgm:pt modelId="{EE7F26A1-54DD-2B46-A8CC-598DFE7EFEF1}" type="parTrans" cxnId="{96897A28-1B5E-2B4C-82E0-55BEF2112144}">
      <dgm:prSet/>
      <dgm:spPr/>
      <dgm:t>
        <a:bodyPr/>
        <a:lstStyle/>
        <a:p>
          <a:endParaRPr lang="en-US"/>
        </a:p>
      </dgm:t>
    </dgm:pt>
    <dgm:pt modelId="{86294276-36F1-E34D-8E90-EB0025ABE156}" type="sibTrans" cxnId="{96897A28-1B5E-2B4C-82E0-55BEF2112144}">
      <dgm:prSet/>
      <dgm:spPr/>
      <dgm:t>
        <a:bodyPr/>
        <a:lstStyle/>
        <a:p>
          <a:endParaRPr lang="en-US"/>
        </a:p>
      </dgm:t>
    </dgm:pt>
    <dgm:pt modelId="{FD21F1DF-8AF3-C14F-A083-E1519028D767}">
      <dgm:prSet phldrT="[Text]"/>
      <dgm:spPr>
        <a:solidFill>
          <a:schemeClr val="accent1">
            <a:lumMod val="60000"/>
            <a:lumOff val="40000"/>
          </a:schemeClr>
        </a:solidFill>
      </dgm:spPr>
      <dgm:t>
        <a:bodyPr/>
        <a:lstStyle/>
        <a:p>
          <a:pPr>
            <a:lnSpc>
              <a:spcPct val="90000"/>
            </a:lnSpc>
            <a:spcAft>
              <a:spcPct val="15000"/>
            </a:spcAft>
          </a:pPr>
          <a:endParaRPr lang="en-US" sz="1800" dirty="0"/>
        </a:p>
      </dgm:t>
    </dgm:pt>
    <dgm:pt modelId="{D5B65820-3B68-2140-8398-6C3A5B09325F}" type="parTrans" cxnId="{555D0994-BE20-DF4B-9FD4-CC1FCA4286B0}">
      <dgm:prSet/>
      <dgm:spPr/>
      <dgm:t>
        <a:bodyPr/>
        <a:lstStyle/>
        <a:p>
          <a:endParaRPr lang="en-US"/>
        </a:p>
      </dgm:t>
    </dgm:pt>
    <dgm:pt modelId="{A09DB63B-E551-0E40-A265-BB3F6F863238}" type="sibTrans" cxnId="{555D0994-BE20-DF4B-9FD4-CC1FCA4286B0}">
      <dgm:prSet/>
      <dgm:spPr/>
      <dgm:t>
        <a:bodyPr/>
        <a:lstStyle/>
        <a:p>
          <a:endParaRPr lang="en-US"/>
        </a:p>
      </dgm:t>
    </dgm:pt>
    <dgm:pt modelId="{1945BAE8-36D2-1540-935B-93598347E07D}">
      <dgm:prSet phldrT="[Text]" custT="1"/>
      <dgm:spPr>
        <a:solidFill>
          <a:schemeClr val="accent1">
            <a:lumMod val="60000"/>
            <a:lumOff val="40000"/>
          </a:schemeClr>
        </a:solidFill>
      </dgm:spPr>
      <dgm:t>
        <a:bodyPr/>
        <a:lstStyle/>
        <a:p>
          <a:pPr>
            <a:lnSpc>
              <a:spcPct val="85000"/>
            </a:lnSpc>
            <a:spcAft>
              <a:spcPts val="0"/>
            </a:spcAft>
          </a:pPr>
          <a:r>
            <a:rPr lang="en-US" sz="1600" dirty="0">
              <a:latin typeface="Cambria" panose="02040503050406030204" pitchFamily="18" charset="0"/>
              <a:cs typeface="Arial"/>
              <a:sym typeface="Symbol" panose="05050102010706020507" pitchFamily="18" charset="2"/>
            </a:rPr>
            <a:t>  </a:t>
          </a:r>
          <a:r>
            <a:rPr lang="en-US" sz="1600" dirty="0">
              <a:effectLst>
                <a:outerShdw blurRad="38100" dist="38100" dir="2700000" algn="tl">
                  <a:srgbClr val="000000">
                    <a:alpha val="43137"/>
                  </a:srgbClr>
                </a:outerShdw>
              </a:effectLst>
              <a:latin typeface="Calibri" panose="020F0502020204030204" pitchFamily="34" charset="0"/>
              <a:cs typeface="Arial"/>
            </a:rPr>
            <a:t>Pt- provider</a:t>
          </a:r>
        </a:p>
        <a:p>
          <a:pPr>
            <a:lnSpc>
              <a:spcPct val="85000"/>
            </a:lnSpc>
            <a:spcAft>
              <a:spcPts val="300"/>
            </a:spcAft>
          </a:pPr>
          <a:r>
            <a:rPr lang="en-US" sz="1600" dirty="0">
              <a:effectLst>
                <a:outerShdw blurRad="38100" dist="38100" dir="2700000" algn="tl">
                  <a:srgbClr val="000000">
                    <a:alpha val="43137"/>
                  </a:srgbClr>
                </a:outerShdw>
              </a:effectLst>
              <a:latin typeface="Calibri" panose="020F0502020204030204" pitchFamily="34" charset="0"/>
              <a:cs typeface="Arial"/>
            </a:rPr>
            <a:t>    relationship</a:t>
          </a:r>
          <a:endParaRPr lang="en-US" sz="1800" b="0" dirty="0">
            <a:effectLst>
              <a:outerShdw blurRad="38100" dist="38100" dir="2700000" algn="tl">
                <a:srgbClr val="000000">
                  <a:alpha val="43137"/>
                </a:srgbClr>
              </a:outerShdw>
            </a:effectLst>
            <a:latin typeface="Calibri" panose="020F0502020204030204" pitchFamily="34" charset="0"/>
            <a:cs typeface="Arial"/>
          </a:endParaRPr>
        </a:p>
      </dgm:t>
    </dgm:pt>
    <dgm:pt modelId="{CCFE2F8F-1E1F-F74B-943B-5DB30633DBC0}" type="sibTrans" cxnId="{ADA86E13-F64B-BA4E-B139-C0E5B2751F45}">
      <dgm:prSet/>
      <dgm:spPr/>
      <dgm:t>
        <a:bodyPr/>
        <a:lstStyle/>
        <a:p>
          <a:endParaRPr lang="en-US"/>
        </a:p>
      </dgm:t>
    </dgm:pt>
    <dgm:pt modelId="{8695F037-02CF-CD4C-8C3A-079BC607A598}" type="parTrans" cxnId="{ADA86E13-F64B-BA4E-B139-C0E5B2751F45}">
      <dgm:prSet/>
      <dgm:spPr/>
      <dgm:t>
        <a:bodyPr/>
        <a:lstStyle/>
        <a:p>
          <a:endParaRPr lang="en-US"/>
        </a:p>
      </dgm:t>
    </dgm:pt>
    <dgm:pt modelId="{82EE959A-3203-9F40-918D-336CF8E31AF3}">
      <dgm:prSet phldrT="[Text]" custT="1"/>
      <dgm:spPr>
        <a:solidFill>
          <a:schemeClr val="accent1">
            <a:lumMod val="60000"/>
            <a:lumOff val="40000"/>
          </a:schemeClr>
        </a:solidFill>
      </dgm:spPr>
      <dgm:t>
        <a:bodyPr/>
        <a:lstStyle/>
        <a:p>
          <a:pPr>
            <a:spcAft>
              <a:spcPts val="600"/>
            </a:spcAft>
          </a:pPr>
          <a:r>
            <a:rPr lang="en-US" sz="1400" dirty="0">
              <a:latin typeface="Calibri" panose="020F0502020204030204" pitchFamily="34" charset="0"/>
              <a:cs typeface="Arial"/>
              <a:sym typeface="Symbol" panose="05050102010706020507" pitchFamily="18" charset="2"/>
            </a:rPr>
            <a:t>  </a:t>
          </a:r>
          <a:r>
            <a:rPr lang="en-US" sz="1600" dirty="0">
              <a:effectLst>
                <a:outerShdw blurRad="38100" dist="38100" dir="2700000" algn="tl">
                  <a:srgbClr val="000000">
                    <a:alpha val="43137"/>
                  </a:srgbClr>
                </a:outerShdw>
              </a:effectLst>
              <a:latin typeface="Calibri" panose="020F0502020204030204" pitchFamily="34" charset="0"/>
              <a:cs typeface="Arial"/>
            </a:rPr>
            <a:t>Comorbid</a:t>
          </a:r>
        </a:p>
        <a:p>
          <a:pPr>
            <a:spcAft>
              <a:spcPts val="600"/>
            </a:spcAft>
          </a:pPr>
          <a:r>
            <a:rPr lang="en-US" sz="1600" dirty="0">
              <a:effectLst>
                <a:outerShdw blurRad="38100" dist="38100" dir="2700000" algn="tl">
                  <a:srgbClr val="000000">
                    <a:alpha val="43137"/>
                  </a:srgbClr>
                </a:outerShdw>
              </a:effectLst>
              <a:latin typeface="Calibri" panose="020F0502020204030204" pitchFamily="34" charset="0"/>
              <a:cs typeface="Arial"/>
            </a:rPr>
            <a:t>   depression</a:t>
          </a:r>
          <a:endParaRPr lang="en-US" sz="1800" dirty="0">
            <a:effectLst>
              <a:outerShdw blurRad="38100" dist="38100" dir="2700000" algn="tl">
                <a:srgbClr val="000000">
                  <a:alpha val="43137"/>
                </a:srgbClr>
              </a:outerShdw>
            </a:effectLst>
            <a:latin typeface="Calibri" panose="020F0502020204030204" pitchFamily="34" charset="0"/>
            <a:cs typeface="Arial"/>
          </a:endParaRPr>
        </a:p>
      </dgm:t>
    </dgm:pt>
    <dgm:pt modelId="{9478D191-77F7-8348-B81D-9820543057FF}" type="sibTrans" cxnId="{C0DD955C-D23D-8349-A045-DB946102AEF8}">
      <dgm:prSet/>
      <dgm:spPr/>
      <dgm:t>
        <a:bodyPr/>
        <a:lstStyle/>
        <a:p>
          <a:endParaRPr lang="en-US"/>
        </a:p>
      </dgm:t>
    </dgm:pt>
    <dgm:pt modelId="{AD716DD8-334B-5B4D-B0F0-E08A0B2341CA}" type="parTrans" cxnId="{C0DD955C-D23D-8349-A045-DB946102AEF8}">
      <dgm:prSet/>
      <dgm:spPr/>
      <dgm:t>
        <a:bodyPr/>
        <a:lstStyle/>
        <a:p>
          <a:endParaRPr lang="en-US"/>
        </a:p>
      </dgm:t>
    </dgm:pt>
    <dgm:pt modelId="{DD5471B8-A6F9-5948-9873-C4D2A0E2BACC}">
      <dgm:prSet phldrT="[Text]" custT="1"/>
      <dgm:spPr>
        <a:solidFill>
          <a:schemeClr val="accent1">
            <a:lumMod val="60000"/>
            <a:lumOff val="40000"/>
          </a:schemeClr>
        </a:solidFill>
      </dgm:spPr>
      <dgm:t>
        <a:bodyPr/>
        <a:lstStyle/>
        <a:p>
          <a:pPr>
            <a:spcAft>
              <a:spcPts val="0"/>
            </a:spcAft>
          </a:pPr>
          <a:r>
            <a:rPr lang="en-US" sz="1600" dirty="0">
              <a:latin typeface="Calibri" panose="020F0502020204030204" pitchFamily="34" charset="0"/>
              <a:cs typeface="Arial"/>
              <a:sym typeface="Symbol"/>
            </a:rPr>
            <a:t> </a:t>
          </a:r>
          <a:r>
            <a:rPr lang="en-US" sz="1600" dirty="0">
              <a:effectLst>
                <a:outerShdw blurRad="38100" dist="38100" dir="2700000" algn="tl">
                  <a:srgbClr val="000000">
                    <a:alpha val="43137"/>
                  </a:srgbClr>
                </a:outerShdw>
              </a:effectLst>
              <a:latin typeface="Calibri" panose="020F0502020204030204" pitchFamily="34" charset="0"/>
              <a:cs typeface="Arial"/>
            </a:rPr>
            <a:t>Complexity   </a:t>
          </a:r>
        </a:p>
        <a:p>
          <a:pPr>
            <a:spcAft>
              <a:spcPct val="35000"/>
            </a:spcAft>
          </a:pPr>
          <a:r>
            <a:rPr lang="en-US" sz="1600" dirty="0">
              <a:effectLst>
                <a:outerShdw blurRad="38100" dist="38100" dir="2700000" algn="tl">
                  <a:srgbClr val="000000">
                    <a:alpha val="43137"/>
                  </a:srgbClr>
                </a:outerShdw>
              </a:effectLst>
              <a:latin typeface="Calibri" panose="020F0502020204030204" pitchFamily="34" charset="0"/>
              <a:cs typeface="Arial"/>
            </a:rPr>
            <a:t>   of regimen</a:t>
          </a:r>
          <a:endParaRPr lang="en-US" sz="1800" dirty="0">
            <a:effectLst>
              <a:outerShdw blurRad="38100" dist="38100" dir="2700000" algn="tl">
                <a:srgbClr val="000000">
                  <a:alpha val="43137"/>
                </a:srgbClr>
              </a:outerShdw>
            </a:effectLst>
            <a:latin typeface="Calibri" panose="020F0502020204030204" pitchFamily="34" charset="0"/>
            <a:cs typeface="Arial"/>
          </a:endParaRPr>
        </a:p>
      </dgm:t>
    </dgm:pt>
    <dgm:pt modelId="{F35CB7AD-9D6C-B44D-BAB9-4329B4B0EB7F}" type="sibTrans" cxnId="{09520BC4-2FE3-5449-9B9D-BB8C0B16C497}">
      <dgm:prSet/>
      <dgm:spPr/>
      <dgm:t>
        <a:bodyPr/>
        <a:lstStyle/>
        <a:p>
          <a:endParaRPr lang="en-US"/>
        </a:p>
      </dgm:t>
    </dgm:pt>
    <dgm:pt modelId="{8E87F896-46E5-4B45-B64A-9188A4ED40D8}" type="parTrans" cxnId="{09520BC4-2FE3-5449-9B9D-BB8C0B16C497}">
      <dgm:prSet/>
      <dgm:spPr/>
      <dgm:t>
        <a:bodyPr/>
        <a:lstStyle/>
        <a:p>
          <a:endParaRPr lang="en-US"/>
        </a:p>
      </dgm:t>
    </dgm:pt>
    <dgm:pt modelId="{D3CB135B-C412-2F43-A82A-68AEFC8D77A6}">
      <dgm:prSet phldrT="[Text]" custT="1"/>
      <dgm:spPr>
        <a:solidFill>
          <a:schemeClr val="accent1">
            <a:lumMod val="60000"/>
            <a:lumOff val="40000"/>
          </a:schemeClr>
        </a:solidFill>
      </dgm:spPr>
      <dgm:t>
        <a:bodyPr/>
        <a:lstStyle/>
        <a:p>
          <a:r>
            <a:rPr lang="en-US" sz="1400" dirty="0">
              <a:latin typeface="Calibri" panose="020F0502020204030204" pitchFamily="34" charset="0"/>
              <a:cs typeface="Arial" panose="020B0604020202020204" pitchFamily="34" charset="0"/>
              <a:sym typeface="Symbol"/>
            </a:rPr>
            <a:t></a:t>
          </a:r>
          <a:r>
            <a:rPr lang="en-US" sz="1600" dirty="0">
              <a:latin typeface="Calibri" panose="020F0502020204030204" pitchFamily="34" charset="0"/>
              <a:cs typeface="Arial" panose="020B0604020202020204" pitchFamily="34" charset="0"/>
              <a:sym typeface="Symbol"/>
            </a:rPr>
            <a:t>  </a:t>
          </a:r>
          <a:r>
            <a:rPr lang="en-US" sz="1600" dirty="0">
              <a:effectLst>
                <a:outerShdw blurRad="38100" dist="38100" dir="2700000" algn="tl">
                  <a:srgbClr val="000000">
                    <a:alpha val="43137"/>
                  </a:srgbClr>
                </a:outerShdw>
              </a:effectLst>
              <a:latin typeface="Calibri" panose="020F0502020204030204" pitchFamily="34" charset="0"/>
              <a:cs typeface="Arial" panose="020B0604020202020204" pitchFamily="34" charset="0"/>
            </a:rPr>
            <a:t>Forget</a:t>
          </a:r>
          <a:endParaRPr lang="en-US" sz="1800" dirty="0">
            <a:effectLst>
              <a:outerShdw blurRad="38100" dist="38100" dir="2700000" algn="tl">
                <a:srgbClr val="000000">
                  <a:alpha val="43137"/>
                </a:srgbClr>
              </a:outerShdw>
            </a:effectLst>
            <a:latin typeface="Calibri" panose="020F0502020204030204" pitchFamily="34" charset="0"/>
            <a:cs typeface="Arial" panose="020B0604020202020204" pitchFamily="34" charset="0"/>
          </a:endParaRPr>
        </a:p>
      </dgm:t>
    </dgm:pt>
    <dgm:pt modelId="{C294D8A1-DF63-C54C-BD8D-D8EBFDE4806F}" type="sibTrans" cxnId="{6DDE21CA-7276-EA42-8CB9-2785ADBA7557}">
      <dgm:prSet/>
      <dgm:spPr/>
      <dgm:t>
        <a:bodyPr/>
        <a:lstStyle/>
        <a:p>
          <a:endParaRPr lang="en-US"/>
        </a:p>
      </dgm:t>
    </dgm:pt>
    <dgm:pt modelId="{BB6BE44D-90E3-5A4F-AFA8-ED8CC58331C5}" type="parTrans" cxnId="{6DDE21CA-7276-EA42-8CB9-2785ADBA7557}">
      <dgm:prSet/>
      <dgm:spPr/>
      <dgm:t>
        <a:bodyPr/>
        <a:lstStyle/>
        <a:p>
          <a:endParaRPr lang="en-US"/>
        </a:p>
      </dgm:t>
    </dgm:pt>
    <dgm:pt modelId="{845E9306-E61F-7C4F-AB04-0164B918283B}">
      <dgm:prSet phldrT="[Text]" custT="1"/>
      <dgm:spPr>
        <a:solidFill>
          <a:schemeClr val="accent1">
            <a:lumMod val="60000"/>
            <a:lumOff val="40000"/>
          </a:schemeClr>
        </a:solidFill>
      </dgm:spPr>
      <dgm:t>
        <a:bodyPr/>
        <a:lstStyle/>
        <a:p>
          <a:pPr>
            <a:spcBef>
              <a:spcPct val="0"/>
            </a:spcBef>
            <a:spcAft>
              <a:spcPct val="15000"/>
            </a:spcAft>
          </a:pPr>
          <a:r>
            <a:rPr lang="en-US" sz="1600" dirty="0">
              <a:effectLst>
                <a:outerShdw blurRad="38100" dist="38100" dir="2700000" algn="tl">
                  <a:srgbClr val="000000">
                    <a:alpha val="43137"/>
                  </a:srgbClr>
                </a:outerShdw>
              </a:effectLst>
              <a:latin typeface="Calibri" panose="020F0502020204030204" pitchFamily="34" charset="0"/>
              <a:cs typeface="Arial" panose="020B0604020202020204" pitchFamily="34" charset="0"/>
            </a:rPr>
            <a:t> Literacy</a:t>
          </a:r>
        </a:p>
      </dgm:t>
    </dgm:pt>
    <dgm:pt modelId="{E56995B7-D9C1-2747-A69D-94216E271D76}" type="parTrans" cxnId="{BEB9E847-105A-004F-B10B-F11ACA154A90}">
      <dgm:prSet/>
      <dgm:spPr/>
      <dgm:t>
        <a:bodyPr/>
        <a:lstStyle/>
        <a:p>
          <a:endParaRPr lang="en-US"/>
        </a:p>
      </dgm:t>
    </dgm:pt>
    <dgm:pt modelId="{F8A3B338-EAFC-5843-A6C2-5BA71E22A963}" type="sibTrans" cxnId="{BEB9E847-105A-004F-B10B-F11ACA154A90}">
      <dgm:prSet/>
      <dgm:spPr/>
      <dgm:t>
        <a:bodyPr/>
        <a:lstStyle/>
        <a:p>
          <a:endParaRPr lang="en-US"/>
        </a:p>
      </dgm:t>
    </dgm:pt>
    <dgm:pt modelId="{8A4BB6A3-73D6-2C43-B839-582B29E73333}">
      <dgm:prSet phldrT="[Text]" custT="1"/>
      <dgm:spPr>
        <a:solidFill>
          <a:schemeClr val="accent1">
            <a:lumMod val="60000"/>
            <a:lumOff val="40000"/>
          </a:schemeClr>
        </a:solidFill>
      </dgm:spPr>
      <dgm:t>
        <a:bodyPr/>
        <a:lstStyle/>
        <a:p>
          <a:pPr>
            <a:spcBef>
              <a:spcPct val="0"/>
            </a:spcBef>
            <a:spcAft>
              <a:spcPct val="15000"/>
            </a:spcAft>
          </a:pPr>
          <a:r>
            <a:rPr lang="en-US" sz="1600" dirty="0">
              <a:effectLst>
                <a:outerShdw blurRad="38100" dist="38100" dir="2700000" algn="tl">
                  <a:srgbClr val="000000">
                    <a:alpha val="43137"/>
                  </a:srgbClr>
                </a:outerShdw>
              </a:effectLst>
              <a:latin typeface="Calibri" panose="020F0502020204030204" pitchFamily="34" charset="0"/>
              <a:cs typeface="Arial" panose="020B0604020202020204" pitchFamily="34" charset="0"/>
            </a:rPr>
            <a:t> Med cost</a:t>
          </a:r>
        </a:p>
      </dgm:t>
    </dgm:pt>
    <dgm:pt modelId="{D05AD2C2-B659-A441-A2FD-362D4CEDA2DE}" type="parTrans" cxnId="{88343E36-EE7C-A74F-9D80-D1EDE5580A08}">
      <dgm:prSet/>
      <dgm:spPr/>
      <dgm:t>
        <a:bodyPr/>
        <a:lstStyle/>
        <a:p>
          <a:endParaRPr lang="en-US"/>
        </a:p>
      </dgm:t>
    </dgm:pt>
    <dgm:pt modelId="{FBD14744-1730-B642-9F54-80EE07E11163}" type="sibTrans" cxnId="{88343E36-EE7C-A74F-9D80-D1EDE5580A08}">
      <dgm:prSet/>
      <dgm:spPr/>
      <dgm:t>
        <a:bodyPr/>
        <a:lstStyle/>
        <a:p>
          <a:endParaRPr lang="en-US"/>
        </a:p>
      </dgm:t>
    </dgm:pt>
    <dgm:pt modelId="{52138D49-3615-3C47-87AB-19F1E14B42CD}">
      <dgm:prSet phldrT="[Text]" custT="1"/>
      <dgm:spPr>
        <a:solidFill>
          <a:schemeClr val="accent1">
            <a:lumMod val="60000"/>
            <a:lumOff val="40000"/>
          </a:schemeClr>
        </a:solidFill>
      </dgm:spPr>
      <dgm:t>
        <a:bodyPr/>
        <a:lstStyle/>
        <a:p>
          <a:endParaRPr lang="en-US" sz="1800" dirty="0">
            <a:latin typeface="Arial"/>
            <a:cs typeface="Arial"/>
          </a:endParaRPr>
        </a:p>
      </dgm:t>
    </dgm:pt>
    <dgm:pt modelId="{45690425-B3A7-8A45-AA51-957EE62882EC}" type="parTrans" cxnId="{F1C12505-7BA1-6844-BAD8-F5F316A1ADDA}">
      <dgm:prSet/>
      <dgm:spPr/>
      <dgm:t>
        <a:bodyPr/>
        <a:lstStyle/>
        <a:p>
          <a:endParaRPr lang="en-US"/>
        </a:p>
      </dgm:t>
    </dgm:pt>
    <dgm:pt modelId="{AA25436E-1953-334F-BF7E-BC7C82BF667A}" type="sibTrans" cxnId="{F1C12505-7BA1-6844-BAD8-F5F316A1ADDA}">
      <dgm:prSet/>
      <dgm:spPr/>
      <dgm:t>
        <a:bodyPr/>
        <a:lstStyle/>
        <a:p>
          <a:endParaRPr lang="en-US"/>
        </a:p>
      </dgm:t>
    </dgm:pt>
    <dgm:pt modelId="{03E56016-ABE3-6142-95CF-0DD9A724C227}">
      <dgm:prSet phldrT="[Text]" custT="1"/>
      <dgm:spPr>
        <a:solidFill>
          <a:schemeClr val="accent1">
            <a:lumMod val="60000"/>
            <a:lumOff val="40000"/>
          </a:schemeClr>
        </a:solidFill>
      </dgm:spPr>
      <dgm:t>
        <a:bodyPr/>
        <a:lstStyle/>
        <a:p>
          <a:r>
            <a:rPr lang="en-US" sz="1600" dirty="0">
              <a:effectLst>
                <a:outerShdw blurRad="38100" dist="38100" dir="2700000" algn="tl">
                  <a:srgbClr val="000000">
                    <a:alpha val="43137"/>
                  </a:srgbClr>
                </a:outerShdw>
              </a:effectLst>
              <a:latin typeface="Calibri" panose="020F0502020204030204" pitchFamily="34" charset="0"/>
              <a:cs typeface="Arial" panose="020B0604020202020204" pitchFamily="34" charset="0"/>
            </a:rPr>
            <a:t>Don’t understand instructions</a:t>
          </a:r>
        </a:p>
      </dgm:t>
    </dgm:pt>
    <dgm:pt modelId="{96007E3F-FD00-CA45-9BE2-77C93C3DED2B}" type="parTrans" cxnId="{6CE549ED-2B0B-794D-97A5-F4673E0CF809}">
      <dgm:prSet/>
      <dgm:spPr/>
      <dgm:t>
        <a:bodyPr/>
        <a:lstStyle/>
        <a:p>
          <a:endParaRPr lang="en-US"/>
        </a:p>
      </dgm:t>
    </dgm:pt>
    <dgm:pt modelId="{34DD7B4E-3CDE-9A4F-B488-72901C5FF737}" type="sibTrans" cxnId="{6CE549ED-2B0B-794D-97A5-F4673E0CF809}">
      <dgm:prSet/>
      <dgm:spPr/>
      <dgm:t>
        <a:bodyPr/>
        <a:lstStyle/>
        <a:p>
          <a:endParaRPr lang="en-US"/>
        </a:p>
      </dgm:t>
    </dgm:pt>
    <dgm:pt modelId="{25255AE7-DA09-C842-B0D5-40FEAA80B89C}">
      <dgm:prSet phldrT="[Text]" custT="1"/>
      <dgm:spPr>
        <a:solidFill>
          <a:schemeClr val="accent1">
            <a:lumMod val="60000"/>
            <a:lumOff val="40000"/>
          </a:schemeClr>
        </a:solidFill>
      </dgm:spPr>
      <dgm:t>
        <a:bodyPr/>
        <a:lstStyle/>
        <a:p>
          <a:r>
            <a:rPr lang="en-US" sz="1600" dirty="0">
              <a:effectLst>
                <a:outerShdw blurRad="38100" dist="38100" dir="2700000" algn="tl">
                  <a:srgbClr val="000000">
                    <a:alpha val="43137"/>
                  </a:srgbClr>
                </a:outerShdw>
              </a:effectLst>
              <a:latin typeface="Calibri" panose="020F0502020204030204" pitchFamily="34" charset="0"/>
              <a:cs typeface="Arial" panose="020B0604020202020204" pitchFamily="34" charset="0"/>
            </a:rPr>
            <a:t>Fear dependence</a:t>
          </a:r>
        </a:p>
      </dgm:t>
    </dgm:pt>
    <dgm:pt modelId="{C3150B66-23FC-AB4F-8A14-69600D3A052A}" type="parTrans" cxnId="{330363AB-595B-DE44-AC5A-6371EB4F3466}">
      <dgm:prSet/>
      <dgm:spPr/>
      <dgm:t>
        <a:bodyPr/>
        <a:lstStyle/>
        <a:p>
          <a:endParaRPr lang="en-US"/>
        </a:p>
      </dgm:t>
    </dgm:pt>
    <dgm:pt modelId="{E0587129-B7C6-0B4C-9D7C-671D32D73A01}" type="sibTrans" cxnId="{330363AB-595B-DE44-AC5A-6371EB4F3466}">
      <dgm:prSet/>
      <dgm:spPr/>
      <dgm:t>
        <a:bodyPr/>
        <a:lstStyle/>
        <a:p>
          <a:endParaRPr lang="en-US"/>
        </a:p>
      </dgm:t>
    </dgm:pt>
    <dgm:pt modelId="{85F38A7D-EC4B-8B4A-BC5E-2D7A0F399DDA}">
      <dgm:prSet phldrT="[Text]" custT="1"/>
      <dgm:spPr>
        <a:solidFill>
          <a:schemeClr val="accent1">
            <a:lumMod val="60000"/>
            <a:lumOff val="40000"/>
          </a:schemeClr>
        </a:solidFill>
      </dgm:spPr>
      <dgm:t>
        <a:bodyPr/>
        <a:lstStyle/>
        <a:p>
          <a:pPr>
            <a:spcAft>
              <a:spcPct val="15000"/>
            </a:spcAft>
          </a:pPr>
          <a:r>
            <a:rPr lang="en-US" sz="1600" dirty="0">
              <a:effectLst>
                <a:outerShdw blurRad="38100" dist="38100" dir="2700000" algn="tl">
                  <a:srgbClr val="000000">
                    <a:alpha val="43137"/>
                  </a:srgbClr>
                </a:outerShdw>
              </a:effectLst>
              <a:latin typeface="Calibri" panose="020F0502020204030204" pitchFamily="34" charset="0"/>
              <a:cs typeface="Arial"/>
            </a:rPr>
            <a:t>Rx Duration </a:t>
          </a:r>
        </a:p>
      </dgm:t>
    </dgm:pt>
    <dgm:pt modelId="{00A889E7-A623-2044-8E83-B5F5119F5531}" type="parTrans" cxnId="{98672F68-D699-D444-9B83-89FDB9607C3E}">
      <dgm:prSet/>
      <dgm:spPr/>
      <dgm:t>
        <a:bodyPr/>
        <a:lstStyle/>
        <a:p>
          <a:endParaRPr lang="en-US"/>
        </a:p>
      </dgm:t>
    </dgm:pt>
    <dgm:pt modelId="{3D3F99BF-706E-5449-AB69-89D8C4FEFC8B}" type="sibTrans" cxnId="{98672F68-D699-D444-9B83-89FDB9607C3E}">
      <dgm:prSet/>
      <dgm:spPr/>
      <dgm:t>
        <a:bodyPr/>
        <a:lstStyle/>
        <a:p>
          <a:endParaRPr lang="en-US"/>
        </a:p>
      </dgm:t>
    </dgm:pt>
    <dgm:pt modelId="{D6A01008-A3D5-1947-A681-7E0A3C0E6326}">
      <dgm:prSet phldrT="[Text]" custT="1"/>
      <dgm:spPr>
        <a:solidFill>
          <a:schemeClr val="accent1">
            <a:lumMod val="60000"/>
            <a:lumOff val="40000"/>
          </a:schemeClr>
        </a:solidFill>
      </dgm:spPr>
      <dgm:t>
        <a:bodyPr/>
        <a:lstStyle/>
        <a:p>
          <a:pPr>
            <a:spcAft>
              <a:spcPct val="15000"/>
            </a:spcAft>
          </a:pPr>
          <a:r>
            <a:rPr lang="en-US" sz="1600" dirty="0">
              <a:effectLst>
                <a:outerShdw blurRad="38100" dist="38100" dir="2700000" algn="tl">
                  <a:srgbClr val="000000">
                    <a:alpha val="43137"/>
                  </a:srgbClr>
                </a:outerShdw>
              </a:effectLst>
              <a:latin typeface="Calibri" panose="020F0502020204030204" pitchFamily="34" charset="0"/>
              <a:cs typeface="Arial"/>
            </a:rPr>
            <a:t>Side effects/ ADR</a:t>
          </a:r>
        </a:p>
      </dgm:t>
    </dgm:pt>
    <dgm:pt modelId="{C2E6D380-D357-B44D-A708-E56090AEEA95}" type="parTrans" cxnId="{6CCA25E3-079E-6445-9758-9DBFD3FAE06E}">
      <dgm:prSet/>
      <dgm:spPr/>
      <dgm:t>
        <a:bodyPr/>
        <a:lstStyle/>
        <a:p>
          <a:endParaRPr lang="en-US"/>
        </a:p>
      </dgm:t>
    </dgm:pt>
    <dgm:pt modelId="{64C95248-EAF9-2545-9626-4CCAC2D5A390}" type="sibTrans" cxnId="{6CCA25E3-079E-6445-9758-9DBFD3FAE06E}">
      <dgm:prSet/>
      <dgm:spPr/>
      <dgm:t>
        <a:bodyPr/>
        <a:lstStyle/>
        <a:p>
          <a:endParaRPr lang="en-US"/>
        </a:p>
      </dgm:t>
    </dgm:pt>
    <dgm:pt modelId="{894B1BB3-0682-C446-B152-5848B672A024}">
      <dgm:prSet phldrT="[Text]" custT="1"/>
      <dgm:spPr>
        <a:solidFill>
          <a:schemeClr val="accent1">
            <a:lumMod val="60000"/>
            <a:lumOff val="40000"/>
          </a:schemeClr>
        </a:solidFill>
      </dgm:spPr>
      <dgm:t>
        <a:bodyPr/>
        <a:lstStyle/>
        <a:p>
          <a:pPr>
            <a:spcAft>
              <a:spcPct val="15000"/>
            </a:spcAft>
          </a:pPr>
          <a:r>
            <a:rPr lang="en-US" sz="1600" dirty="0">
              <a:effectLst>
                <a:outerShdw blurRad="38100" dist="38100" dir="2700000" algn="tl">
                  <a:srgbClr val="000000">
                    <a:alpha val="43137"/>
                  </a:srgbClr>
                </a:outerShdw>
              </a:effectLst>
              <a:latin typeface="Calibri" panose="020F0502020204030204" pitchFamily="34" charset="0"/>
              <a:cs typeface="Arial"/>
            </a:rPr>
            <a:t>Changes in therapy</a:t>
          </a:r>
        </a:p>
      </dgm:t>
    </dgm:pt>
    <dgm:pt modelId="{8D33C693-BB5D-2546-B9E5-096A66DD172E}" type="parTrans" cxnId="{86BCCB76-C362-8143-A34C-4DF31067E10B}">
      <dgm:prSet/>
      <dgm:spPr/>
      <dgm:t>
        <a:bodyPr/>
        <a:lstStyle/>
        <a:p>
          <a:endParaRPr lang="en-US"/>
        </a:p>
      </dgm:t>
    </dgm:pt>
    <dgm:pt modelId="{0097CE76-C107-604B-9CAF-BC0665EC9523}" type="sibTrans" cxnId="{86BCCB76-C362-8143-A34C-4DF31067E10B}">
      <dgm:prSet/>
      <dgm:spPr/>
      <dgm:t>
        <a:bodyPr/>
        <a:lstStyle/>
        <a:p>
          <a:endParaRPr lang="en-US"/>
        </a:p>
      </dgm:t>
    </dgm:pt>
    <dgm:pt modelId="{210A62CD-82DB-EC4B-93DE-3A579A4FF0D5}">
      <dgm:prSet phldrT="[Text]" custT="1"/>
      <dgm:spPr>
        <a:solidFill>
          <a:schemeClr val="accent1">
            <a:lumMod val="60000"/>
            <a:lumOff val="40000"/>
          </a:schemeClr>
        </a:solidFill>
      </dgm:spPr>
      <dgm:t>
        <a:bodyPr/>
        <a:lstStyle/>
        <a:p>
          <a:pPr>
            <a:spcAft>
              <a:spcPts val="600"/>
            </a:spcAft>
          </a:pPr>
          <a:r>
            <a:rPr lang="en-US" sz="1600" dirty="0">
              <a:effectLst>
                <a:outerShdw blurRad="38100" dist="38100" dir="2700000" algn="tl">
                  <a:srgbClr val="000000">
                    <a:alpha val="43137"/>
                  </a:srgbClr>
                </a:outerShdw>
              </a:effectLst>
              <a:latin typeface="Calibri" panose="020F0502020204030204" pitchFamily="34" charset="0"/>
              <a:cs typeface="Arial"/>
            </a:rPr>
            <a:t>Disability</a:t>
          </a:r>
        </a:p>
      </dgm:t>
    </dgm:pt>
    <dgm:pt modelId="{A996A553-28D0-B34C-989C-00B0280261F0}" type="parTrans" cxnId="{85FFA4E0-B274-C54A-AE42-54FD9E2A6472}">
      <dgm:prSet/>
      <dgm:spPr/>
      <dgm:t>
        <a:bodyPr/>
        <a:lstStyle/>
        <a:p>
          <a:endParaRPr lang="en-US"/>
        </a:p>
      </dgm:t>
    </dgm:pt>
    <dgm:pt modelId="{B8648761-53CD-7A46-A811-F2C89B984611}" type="sibTrans" cxnId="{85FFA4E0-B274-C54A-AE42-54FD9E2A6472}">
      <dgm:prSet/>
      <dgm:spPr/>
      <dgm:t>
        <a:bodyPr/>
        <a:lstStyle/>
        <a:p>
          <a:endParaRPr lang="en-US"/>
        </a:p>
      </dgm:t>
    </dgm:pt>
    <dgm:pt modelId="{75B1825B-41D0-5D40-90C3-92D7B07D2BBF}">
      <dgm:prSet phldrT="[Text]" custT="1"/>
      <dgm:spPr>
        <a:solidFill>
          <a:schemeClr val="accent1">
            <a:lumMod val="60000"/>
            <a:lumOff val="40000"/>
          </a:schemeClr>
        </a:solidFill>
      </dgm:spPr>
      <dgm:t>
        <a:bodyPr/>
        <a:lstStyle/>
        <a:p>
          <a:pPr>
            <a:spcAft>
              <a:spcPts val="600"/>
            </a:spcAft>
          </a:pPr>
          <a:r>
            <a:rPr lang="en-US" sz="1600" dirty="0">
              <a:effectLst>
                <a:outerShdw blurRad="38100" dist="38100" dir="2700000" algn="tl">
                  <a:srgbClr val="000000">
                    <a:alpha val="43137"/>
                  </a:srgbClr>
                </a:outerShdw>
              </a:effectLst>
              <a:latin typeface="Calibri" panose="020F0502020204030204" pitchFamily="34" charset="0"/>
              <a:cs typeface="Arial"/>
            </a:rPr>
            <a:t>Symptom severity </a:t>
          </a:r>
        </a:p>
      </dgm:t>
    </dgm:pt>
    <dgm:pt modelId="{5867CFFE-6BFC-0049-A80B-858379CE845E}" type="parTrans" cxnId="{76686072-2C88-E34B-9190-517F77A59265}">
      <dgm:prSet/>
      <dgm:spPr/>
      <dgm:t>
        <a:bodyPr/>
        <a:lstStyle/>
        <a:p>
          <a:endParaRPr lang="en-US"/>
        </a:p>
      </dgm:t>
    </dgm:pt>
    <dgm:pt modelId="{7B0E9A86-BF9D-E548-8147-53ECB1F39BE2}" type="sibTrans" cxnId="{76686072-2C88-E34B-9190-517F77A59265}">
      <dgm:prSet/>
      <dgm:spPr/>
      <dgm:t>
        <a:bodyPr/>
        <a:lstStyle/>
        <a:p>
          <a:endParaRPr lang="en-US"/>
        </a:p>
      </dgm:t>
    </dgm:pt>
    <dgm:pt modelId="{1E4C98DC-A493-6F49-A7D4-E85CA757C70C}">
      <dgm:prSet phldrT="[Text]" custT="1"/>
      <dgm:spPr>
        <a:solidFill>
          <a:schemeClr val="accent1">
            <a:lumMod val="60000"/>
            <a:lumOff val="40000"/>
          </a:schemeClr>
        </a:solidFill>
      </dgm:spPr>
      <dgm:t>
        <a:bodyPr/>
        <a:lstStyle/>
        <a:p>
          <a:pPr>
            <a:spcAft>
              <a:spcPts val="300"/>
            </a:spcAft>
          </a:pPr>
          <a:r>
            <a:rPr lang="en-US" sz="1600" dirty="0">
              <a:effectLst>
                <a:outerShdw blurRad="38100" dist="38100" dir="2700000" algn="tl">
                  <a:srgbClr val="000000">
                    <a:alpha val="43137"/>
                  </a:srgbClr>
                </a:outerShdw>
              </a:effectLst>
              <a:latin typeface="Calibri" panose="020F0502020204030204" pitchFamily="34" charset="0"/>
              <a:cs typeface="Arial"/>
            </a:rPr>
            <a:t>Drug alcohol misuse</a:t>
          </a:r>
        </a:p>
      </dgm:t>
    </dgm:pt>
    <dgm:pt modelId="{CA6A9B8C-AAAE-FD43-9CF2-A4E5CC48C369}" type="parTrans" cxnId="{18D41D72-8478-DB4F-A9DB-32656D6EAA66}">
      <dgm:prSet/>
      <dgm:spPr/>
      <dgm:t>
        <a:bodyPr/>
        <a:lstStyle/>
        <a:p>
          <a:endParaRPr lang="en-US"/>
        </a:p>
      </dgm:t>
    </dgm:pt>
    <dgm:pt modelId="{67B70F11-476C-E649-903A-A45FB96DEE10}" type="sibTrans" cxnId="{18D41D72-8478-DB4F-A9DB-32656D6EAA66}">
      <dgm:prSet/>
      <dgm:spPr/>
      <dgm:t>
        <a:bodyPr/>
        <a:lstStyle/>
        <a:p>
          <a:endParaRPr lang="en-US"/>
        </a:p>
      </dgm:t>
    </dgm:pt>
    <dgm:pt modelId="{254E8BCB-910C-F94B-8A97-B725ED0431B4}">
      <dgm:prSet phldrT="[Text]" custT="1"/>
      <dgm:spPr>
        <a:solidFill>
          <a:schemeClr val="accent1">
            <a:lumMod val="60000"/>
            <a:lumOff val="40000"/>
          </a:schemeClr>
        </a:solidFill>
      </dgm:spPr>
      <dgm:t>
        <a:bodyPr/>
        <a:lstStyle/>
        <a:p>
          <a:pPr>
            <a:lnSpc>
              <a:spcPct val="85000"/>
            </a:lnSpc>
            <a:spcAft>
              <a:spcPts val="300"/>
            </a:spcAft>
          </a:pPr>
          <a:r>
            <a:rPr lang="en-US" sz="1600" dirty="0">
              <a:effectLst>
                <a:outerShdw blurRad="38100" dist="38100" dir="2700000" algn="tl">
                  <a:srgbClr val="000000">
                    <a:alpha val="43137"/>
                  </a:srgbClr>
                </a:outerShdw>
              </a:effectLst>
              <a:latin typeface="Calibri" panose="020F0502020204030204" pitchFamily="34" charset="0"/>
              <a:cs typeface="Arial"/>
            </a:rPr>
            <a:t>Overworked HCP</a:t>
          </a:r>
        </a:p>
      </dgm:t>
    </dgm:pt>
    <dgm:pt modelId="{7602B653-7DAA-1845-B924-1266E7975D21}" type="parTrans" cxnId="{C1648E7E-2EA1-C042-8EAA-94C16D9D03CA}">
      <dgm:prSet/>
      <dgm:spPr/>
      <dgm:t>
        <a:bodyPr/>
        <a:lstStyle/>
        <a:p>
          <a:endParaRPr lang="en-US"/>
        </a:p>
      </dgm:t>
    </dgm:pt>
    <dgm:pt modelId="{2DE8FDE8-E312-B741-A9F8-097F6C0E247D}" type="sibTrans" cxnId="{C1648E7E-2EA1-C042-8EAA-94C16D9D03CA}">
      <dgm:prSet/>
      <dgm:spPr/>
      <dgm:t>
        <a:bodyPr/>
        <a:lstStyle/>
        <a:p>
          <a:endParaRPr lang="en-US"/>
        </a:p>
      </dgm:t>
    </dgm:pt>
    <dgm:pt modelId="{F6F6A099-F0AC-B64C-9B74-417C5668530C}">
      <dgm:prSet phldrT="[Text]" custT="1"/>
      <dgm:spPr>
        <a:solidFill>
          <a:schemeClr val="accent1">
            <a:lumMod val="60000"/>
            <a:lumOff val="40000"/>
          </a:schemeClr>
        </a:solidFill>
      </dgm:spPr>
      <dgm:t>
        <a:bodyPr/>
        <a:lstStyle/>
        <a:p>
          <a:pPr>
            <a:lnSpc>
              <a:spcPct val="85000"/>
            </a:lnSpc>
            <a:spcAft>
              <a:spcPts val="300"/>
            </a:spcAft>
          </a:pPr>
          <a:r>
            <a:rPr lang="en-US" sz="1600" dirty="0">
              <a:effectLst>
                <a:outerShdw blurRad="38100" dist="38100" dir="2700000" algn="tl">
                  <a:srgbClr val="000000">
                    <a:alpha val="43137"/>
                  </a:srgbClr>
                </a:outerShdw>
              </a:effectLst>
              <a:latin typeface="Calibri" panose="020F0502020204030204" pitchFamily="34" charset="0"/>
              <a:cs typeface="Arial"/>
            </a:rPr>
            <a:t>Lack of incentives</a:t>
          </a:r>
        </a:p>
      </dgm:t>
    </dgm:pt>
    <dgm:pt modelId="{26374D85-B85C-2940-BE9D-8F80085A78B6}" type="parTrans" cxnId="{4BDB9C24-F755-964F-B7B6-AD41FF52F9EB}">
      <dgm:prSet/>
      <dgm:spPr/>
      <dgm:t>
        <a:bodyPr/>
        <a:lstStyle/>
        <a:p>
          <a:endParaRPr lang="en-US"/>
        </a:p>
      </dgm:t>
    </dgm:pt>
    <dgm:pt modelId="{1D6BDCE0-93DA-B043-B9D8-C8DA39A117FF}" type="sibTrans" cxnId="{4BDB9C24-F755-964F-B7B6-AD41FF52F9EB}">
      <dgm:prSet/>
      <dgm:spPr/>
      <dgm:t>
        <a:bodyPr/>
        <a:lstStyle/>
        <a:p>
          <a:endParaRPr lang="en-US"/>
        </a:p>
      </dgm:t>
    </dgm:pt>
    <dgm:pt modelId="{666150DB-F964-2F46-8D8E-D31DE1A96F76}">
      <dgm:prSet phldrT="[Text]" custT="1"/>
      <dgm:spPr>
        <a:solidFill>
          <a:schemeClr val="accent1">
            <a:lumMod val="60000"/>
            <a:lumOff val="40000"/>
          </a:schemeClr>
        </a:solidFill>
      </dgm:spPr>
      <dgm:t>
        <a:bodyPr/>
        <a:lstStyle/>
        <a:p>
          <a:pPr>
            <a:lnSpc>
              <a:spcPct val="85000"/>
            </a:lnSpc>
            <a:spcAft>
              <a:spcPct val="15000"/>
            </a:spcAft>
          </a:pPr>
          <a:r>
            <a:rPr lang="en-US" sz="1600" dirty="0">
              <a:effectLst>
                <a:outerShdw blurRad="38100" dist="38100" dir="2700000" algn="tl">
                  <a:srgbClr val="000000">
                    <a:alpha val="43137"/>
                  </a:srgbClr>
                </a:outerShdw>
              </a:effectLst>
              <a:latin typeface="Calibri" panose="020F0502020204030204" pitchFamily="34" charset="0"/>
              <a:cs typeface="Arial"/>
            </a:rPr>
            <a:t>Lack of knowledge</a:t>
          </a:r>
        </a:p>
      </dgm:t>
    </dgm:pt>
    <dgm:pt modelId="{C7B39B98-3A02-6843-A69B-121E5B4B135D}" type="parTrans" cxnId="{BD789CAF-F10F-8B4F-BF7A-F973474BFBF5}">
      <dgm:prSet/>
      <dgm:spPr/>
      <dgm:t>
        <a:bodyPr/>
        <a:lstStyle/>
        <a:p>
          <a:endParaRPr lang="en-US"/>
        </a:p>
      </dgm:t>
    </dgm:pt>
    <dgm:pt modelId="{5DA2BA58-C5B0-504B-B9FA-B6FE9CE0FAB5}" type="sibTrans" cxnId="{BD789CAF-F10F-8B4F-BF7A-F973474BFBF5}">
      <dgm:prSet/>
      <dgm:spPr/>
      <dgm:t>
        <a:bodyPr/>
        <a:lstStyle/>
        <a:p>
          <a:endParaRPr lang="en-US"/>
        </a:p>
      </dgm:t>
    </dgm:pt>
    <dgm:pt modelId="{4B1C0306-2E2C-41A8-A2FB-13C92BACAB30}">
      <dgm:prSet phldrT="[Text]" custT="1"/>
      <dgm:spPr>
        <a:solidFill>
          <a:schemeClr val="accent1">
            <a:lumMod val="60000"/>
            <a:lumOff val="40000"/>
          </a:schemeClr>
        </a:solidFill>
      </dgm:spPr>
      <dgm:t>
        <a:bodyPr/>
        <a:lstStyle/>
        <a:p>
          <a:r>
            <a:rPr lang="en-US" sz="1600" dirty="0">
              <a:effectLst>
                <a:outerShdw blurRad="38100" dist="38100" dir="2700000" algn="tl">
                  <a:srgbClr val="000000">
                    <a:alpha val="43137"/>
                  </a:srgbClr>
                </a:outerShdw>
              </a:effectLst>
              <a:latin typeface="Calibri" panose="020F0502020204030204" pitchFamily="34" charset="0"/>
              <a:cs typeface="Arial" panose="020B0604020202020204" pitchFamily="34" charset="0"/>
            </a:rPr>
            <a:t>Rx anxiety</a:t>
          </a:r>
        </a:p>
      </dgm:t>
    </dgm:pt>
    <dgm:pt modelId="{E7C4FAB9-37A4-4AC8-ADCC-B7AC419E2C38}" type="parTrans" cxnId="{DD644611-2B70-4550-8637-C5FC0C9963E9}">
      <dgm:prSet/>
      <dgm:spPr/>
      <dgm:t>
        <a:bodyPr/>
        <a:lstStyle/>
        <a:p>
          <a:endParaRPr lang="en-US"/>
        </a:p>
      </dgm:t>
    </dgm:pt>
    <dgm:pt modelId="{1FE7D93D-0826-4D54-903A-2FDDD739BEEE}" type="sibTrans" cxnId="{DD644611-2B70-4550-8637-C5FC0C9963E9}">
      <dgm:prSet/>
      <dgm:spPr/>
      <dgm:t>
        <a:bodyPr/>
        <a:lstStyle/>
        <a:p>
          <a:endParaRPr lang="en-US"/>
        </a:p>
      </dgm:t>
    </dgm:pt>
    <dgm:pt modelId="{D3FEDFCC-DEF4-AE40-9B9C-51036E8FB17E}" type="pres">
      <dgm:prSet presAssocID="{4EB68D39-66F3-EA46-BC22-59BD42878236}" presName="Name0" presStyleCnt="0">
        <dgm:presLayoutVars>
          <dgm:dir/>
          <dgm:resizeHandles val="exact"/>
        </dgm:presLayoutVars>
      </dgm:prSet>
      <dgm:spPr/>
    </dgm:pt>
    <dgm:pt modelId="{9B962AE8-1101-8E42-AD5D-6276D2BEBE29}" type="pres">
      <dgm:prSet presAssocID="{4EB68D39-66F3-EA46-BC22-59BD42878236}" presName="fgShape" presStyleLbl="fgShp" presStyleIdx="0" presStyleCnt="1" custFlipVert="0" custFlipHor="0" custScaleX="5435" custScaleY="9436" custLinFactNeighborX="-48534" custLinFactNeighborY="83333"/>
      <dgm:spPr/>
    </dgm:pt>
    <dgm:pt modelId="{56BF5C7E-74CE-4541-B54A-840485011875}" type="pres">
      <dgm:prSet presAssocID="{4EB68D39-66F3-EA46-BC22-59BD42878236}" presName="linComp" presStyleCnt="0"/>
      <dgm:spPr/>
    </dgm:pt>
    <dgm:pt modelId="{73F655A7-502C-D743-8981-B11A96D5E2B5}" type="pres">
      <dgm:prSet presAssocID="{2D572910-B695-F241-ABFB-C02ADE33C6C7}" presName="compNode" presStyleCnt="0"/>
      <dgm:spPr/>
    </dgm:pt>
    <dgm:pt modelId="{A240F2BE-679A-AC4D-B92F-B2D754B81F94}" type="pres">
      <dgm:prSet presAssocID="{2D572910-B695-F241-ABFB-C02ADE33C6C7}" presName="bkgdShape" presStyleLbl="node1" presStyleIdx="0" presStyleCnt="5" custScaleX="83050" custLinFactNeighborX="-300"/>
      <dgm:spPr/>
    </dgm:pt>
    <dgm:pt modelId="{132E72FF-0468-BF43-8ACD-F7EC398D2CD0}" type="pres">
      <dgm:prSet presAssocID="{2D572910-B695-F241-ABFB-C02ADE33C6C7}" presName="nodeTx" presStyleLbl="node1" presStyleIdx="0" presStyleCnt="5">
        <dgm:presLayoutVars>
          <dgm:bulletEnabled val="1"/>
        </dgm:presLayoutVars>
      </dgm:prSet>
      <dgm:spPr/>
    </dgm:pt>
    <dgm:pt modelId="{C4D14E83-2A55-634E-9B5A-8BF01A41A915}" type="pres">
      <dgm:prSet presAssocID="{2D572910-B695-F241-ABFB-C02ADE33C6C7}" presName="invisiNode" presStyleLbl="node1" presStyleIdx="0" presStyleCnt="5"/>
      <dgm:spPr/>
    </dgm:pt>
    <dgm:pt modelId="{F39A1BE4-827B-804C-B8CB-0770A5091B9E}" type="pres">
      <dgm:prSet presAssocID="{2D572910-B695-F241-ABFB-C02ADE33C6C7}" presName="imagNode" presStyleLbl="fgImgPlace1" presStyleIdx="0" presStyleCnt="5" custScaleX="90443" custScaleY="68918" custLinFactNeighborX="1586" custLinFactNeighborY="14599"/>
      <dgm:spPr>
        <a:blipFill rotWithShape="0">
          <a:blip xmlns:r="http://schemas.openxmlformats.org/officeDocument/2006/relationships" r:embed="rId1">
            <a:alphaModFix amt="70000"/>
          </a:blip>
          <a:stretch>
            <a:fillRect/>
          </a:stretch>
        </a:blipFill>
      </dgm:spPr>
    </dgm:pt>
    <dgm:pt modelId="{489D25C3-4C96-1446-865F-C71A987307AC}" type="pres">
      <dgm:prSet presAssocID="{874DE827-FC69-2D41-81A7-325167C04CFB}" presName="sibTrans" presStyleLbl="sibTrans2D1" presStyleIdx="0" presStyleCnt="0"/>
      <dgm:spPr/>
    </dgm:pt>
    <dgm:pt modelId="{64310FCA-0BE9-5948-AFDF-273DA4EB911B}" type="pres">
      <dgm:prSet presAssocID="{D3CB135B-C412-2F43-A82A-68AEFC8D77A6}" presName="compNode" presStyleCnt="0"/>
      <dgm:spPr/>
    </dgm:pt>
    <dgm:pt modelId="{83C34964-690F-E843-A38D-EFA426E57C40}" type="pres">
      <dgm:prSet presAssocID="{D3CB135B-C412-2F43-A82A-68AEFC8D77A6}" presName="bkgdShape" presStyleLbl="node1" presStyleIdx="1" presStyleCnt="5" custScaleX="94210"/>
      <dgm:spPr/>
    </dgm:pt>
    <dgm:pt modelId="{35C98E6B-8010-5744-A731-CEAA27A443C5}" type="pres">
      <dgm:prSet presAssocID="{D3CB135B-C412-2F43-A82A-68AEFC8D77A6}" presName="nodeTx" presStyleLbl="node1" presStyleIdx="1" presStyleCnt="5">
        <dgm:presLayoutVars>
          <dgm:bulletEnabled val="1"/>
        </dgm:presLayoutVars>
      </dgm:prSet>
      <dgm:spPr/>
    </dgm:pt>
    <dgm:pt modelId="{F7EFCB6D-E0EB-DE41-B74C-2720F8ABB471}" type="pres">
      <dgm:prSet presAssocID="{D3CB135B-C412-2F43-A82A-68AEFC8D77A6}" presName="invisiNode" presStyleLbl="node1" presStyleIdx="1" presStyleCnt="5"/>
      <dgm:spPr/>
    </dgm:pt>
    <dgm:pt modelId="{81D43C8F-0CCC-B942-9B9F-CFEDA728238A}" type="pres">
      <dgm:prSet presAssocID="{D3CB135B-C412-2F43-A82A-68AEFC8D77A6}" presName="imagNode" presStyleLbl="fgImgPlace1" presStyleIdx="1" presStyleCnt="5" custScaleX="90443" custScaleY="68918" custLinFactNeighborY="15877"/>
      <dgm:spPr>
        <a:blipFill rotWithShape="0">
          <a:blip xmlns:r="http://schemas.openxmlformats.org/officeDocument/2006/relationships" r:embed="rId2"/>
          <a:stretch>
            <a:fillRect/>
          </a:stretch>
        </a:blipFill>
      </dgm:spPr>
    </dgm:pt>
    <dgm:pt modelId="{9F6923CB-2F50-D54B-B80B-992F60EE8DBA}" type="pres">
      <dgm:prSet presAssocID="{C294D8A1-DF63-C54C-BD8D-D8EBFDE4806F}" presName="sibTrans" presStyleLbl="sibTrans2D1" presStyleIdx="0" presStyleCnt="0"/>
      <dgm:spPr/>
    </dgm:pt>
    <dgm:pt modelId="{2E2C6E56-91B8-5A42-972C-8934FEF1B5CF}" type="pres">
      <dgm:prSet presAssocID="{DD5471B8-A6F9-5948-9873-C4D2A0E2BACC}" presName="compNode" presStyleCnt="0"/>
      <dgm:spPr/>
    </dgm:pt>
    <dgm:pt modelId="{1A2EE2B4-E2EA-A84B-9C03-892E443B2A8F}" type="pres">
      <dgm:prSet presAssocID="{DD5471B8-A6F9-5948-9873-C4D2A0E2BACC}" presName="bkgdShape" presStyleLbl="node1" presStyleIdx="2" presStyleCnt="5" custLinFactNeighborX="884"/>
      <dgm:spPr/>
    </dgm:pt>
    <dgm:pt modelId="{C7571D08-ACBD-254A-BC22-3A96AC134D5F}" type="pres">
      <dgm:prSet presAssocID="{DD5471B8-A6F9-5948-9873-C4D2A0E2BACC}" presName="nodeTx" presStyleLbl="node1" presStyleIdx="2" presStyleCnt="5">
        <dgm:presLayoutVars>
          <dgm:bulletEnabled val="1"/>
        </dgm:presLayoutVars>
      </dgm:prSet>
      <dgm:spPr/>
    </dgm:pt>
    <dgm:pt modelId="{0BD99B99-83A3-2C49-B8BB-0448C8C5EB84}" type="pres">
      <dgm:prSet presAssocID="{DD5471B8-A6F9-5948-9873-C4D2A0E2BACC}" presName="invisiNode" presStyleLbl="node1" presStyleIdx="2" presStyleCnt="5"/>
      <dgm:spPr/>
    </dgm:pt>
    <dgm:pt modelId="{7E58E931-2F5D-EA41-8613-88404B6E3E80}" type="pres">
      <dgm:prSet presAssocID="{DD5471B8-A6F9-5948-9873-C4D2A0E2BACC}" presName="imagNode" presStyleLbl="fgImgPlace1" presStyleIdx="2" presStyleCnt="5" custScaleX="90443" custScaleY="68918" custLinFactNeighborY="13960"/>
      <dgm:spPr>
        <a:blipFill rotWithShape="0">
          <a:blip xmlns:r="http://schemas.openxmlformats.org/officeDocument/2006/relationships" r:embed="rId3"/>
          <a:stretch>
            <a:fillRect/>
          </a:stretch>
        </a:blipFill>
      </dgm:spPr>
    </dgm:pt>
    <dgm:pt modelId="{ED0AE593-A22B-1142-9AE9-D7F628B931A4}" type="pres">
      <dgm:prSet presAssocID="{F35CB7AD-9D6C-B44D-BAB9-4329B4B0EB7F}" presName="sibTrans" presStyleLbl="sibTrans2D1" presStyleIdx="0" presStyleCnt="0"/>
      <dgm:spPr/>
    </dgm:pt>
    <dgm:pt modelId="{B0765294-CD6A-2D40-B5CF-826BADD84478}" type="pres">
      <dgm:prSet presAssocID="{82EE959A-3203-9F40-918D-336CF8E31AF3}" presName="compNode" presStyleCnt="0"/>
      <dgm:spPr/>
    </dgm:pt>
    <dgm:pt modelId="{D0C12193-9010-BB4C-BDC8-FBB5E0307AB9}" type="pres">
      <dgm:prSet presAssocID="{82EE959A-3203-9F40-918D-336CF8E31AF3}" presName="bkgdShape" presStyleLbl="node1" presStyleIdx="3" presStyleCnt="5" custScaleX="87244" custLinFactNeighborX="913"/>
      <dgm:spPr/>
    </dgm:pt>
    <dgm:pt modelId="{E3477B9A-92B3-FF4E-8967-C0685D3AE9E5}" type="pres">
      <dgm:prSet presAssocID="{82EE959A-3203-9F40-918D-336CF8E31AF3}" presName="nodeTx" presStyleLbl="node1" presStyleIdx="3" presStyleCnt="5">
        <dgm:presLayoutVars>
          <dgm:bulletEnabled val="1"/>
        </dgm:presLayoutVars>
      </dgm:prSet>
      <dgm:spPr/>
    </dgm:pt>
    <dgm:pt modelId="{78BE23D9-84C2-034E-A88C-958750C0E7A4}" type="pres">
      <dgm:prSet presAssocID="{82EE959A-3203-9F40-918D-336CF8E31AF3}" presName="invisiNode" presStyleLbl="node1" presStyleIdx="3" presStyleCnt="5"/>
      <dgm:spPr/>
    </dgm:pt>
    <dgm:pt modelId="{24DF4424-9CB4-D84F-82EE-163AA599F69B}" type="pres">
      <dgm:prSet presAssocID="{82EE959A-3203-9F40-918D-336CF8E31AF3}" presName="imagNode" presStyleLbl="fgImgPlace1" presStyleIdx="3" presStyleCnt="5" custScaleX="90443" custScaleY="68918" custLinFactNeighborY="13960"/>
      <dgm:spPr>
        <a:blipFill rotWithShape="0">
          <a:blip xmlns:r="http://schemas.openxmlformats.org/officeDocument/2006/relationships" r:embed="rId4"/>
          <a:stretch>
            <a:fillRect/>
          </a:stretch>
        </a:blipFill>
      </dgm:spPr>
    </dgm:pt>
    <dgm:pt modelId="{AA8834CA-4950-CB43-8E26-2C60D15A212B}" type="pres">
      <dgm:prSet presAssocID="{9478D191-77F7-8348-B81D-9820543057FF}" presName="sibTrans" presStyleLbl="sibTrans2D1" presStyleIdx="0" presStyleCnt="0"/>
      <dgm:spPr/>
    </dgm:pt>
    <dgm:pt modelId="{1DAE2ADD-CD0F-954B-B0E7-925A0EB062B3}" type="pres">
      <dgm:prSet presAssocID="{1945BAE8-36D2-1540-935B-93598347E07D}" presName="compNode" presStyleCnt="0"/>
      <dgm:spPr/>
    </dgm:pt>
    <dgm:pt modelId="{C6B082D6-A47E-E241-8B2B-693030BA1E40}" type="pres">
      <dgm:prSet presAssocID="{1945BAE8-36D2-1540-935B-93598347E07D}" presName="bkgdShape" presStyleLbl="node1" presStyleIdx="4" presStyleCnt="5" custScaleX="100212" custLinFactNeighborX="655"/>
      <dgm:spPr/>
    </dgm:pt>
    <dgm:pt modelId="{05BFD34D-69C3-6B49-8412-59C2C02E0F00}" type="pres">
      <dgm:prSet presAssocID="{1945BAE8-36D2-1540-935B-93598347E07D}" presName="nodeTx" presStyleLbl="node1" presStyleIdx="4" presStyleCnt="5">
        <dgm:presLayoutVars>
          <dgm:bulletEnabled val="1"/>
        </dgm:presLayoutVars>
      </dgm:prSet>
      <dgm:spPr/>
    </dgm:pt>
    <dgm:pt modelId="{74E44A54-C8EE-2A43-9ED5-62392167FF23}" type="pres">
      <dgm:prSet presAssocID="{1945BAE8-36D2-1540-935B-93598347E07D}" presName="invisiNode" presStyleLbl="node1" presStyleIdx="4" presStyleCnt="5"/>
      <dgm:spPr/>
    </dgm:pt>
    <dgm:pt modelId="{B255D50F-93F1-6E4F-A768-38E984361046}" type="pres">
      <dgm:prSet presAssocID="{1945BAE8-36D2-1540-935B-93598347E07D}" presName="imagNode" presStyleLbl="fgImgPlace1" presStyleIdx="4" presStyleCnt="5" custScaleX="90443" custScaleY="68918" custLinFactNeighborX="9586" custLinFactNeighborY="13960"/>
      <dgm:spPr>
        <a:blipFill rotWithShape="0">
          <a:blip xmlns:r="http://schemas.openxmlformats.org/officeDocument/2006/relationships" r:embed="rId5"/>
          <a:stretch>
            <a:fillRect/>
          </a:stretch>
        </a:blipFill>
      </dgm:spPr>
    </dgm:pt>
  </dgm:ptLst>
  <dgm:cxnLst>
    <dgm:cxn modelId="{F1C12505-7BA1-6844-BAD8-F5F316A1ADDA}" srcId="{D3CB135B-C412-2F43-A82A-68AEFC8D77A6}" destId="{52138D49-3615-3C47-87AB-19F1E14B42CD}" srcOrd="3" destOrd="0" parTransId="{45690425-B3A7-8A45-AA51-957EE62882EC}" sibTransId="{AA25436E-1953-334F-BF7E-BC7C82BF667A}"/>
    <dgm:cxn modelId="{B6E59409-0375-4FB5-927D-D0EBA45C50CD}" type="presOf" srcId="{4EB68D39-66F3-EA46-BC22-59BD42878236}" destId="{D3FEDFCC-DEF4-AE40-9B9C-51036E8FB17E}" srcOrd="0" destOrd="0" presId="urn:microsoft.com/office/officeart/2005/8/layout/hList7#2"/>
    <dgm:cxn modelId="{19D9710B-4FDF-4D47-AFAB-30EFFFCD4C25}" type="presOf" srcId="{1945BAE8-36D2-1540-935B-93598347E07D}" destId="{C6B082D6-A47E-E241-8B2B-693030BA1E40}" srcOrd="0" destOrd="0" presId="urn:microsoft.com/office/officeart/2005/8/layout/hList7#2"/>
    <dgm:cxn modelId="{FACAE60C-EF4E-4160-B1BA-329BD5079E5C}" type="presOf" srcId="{F35CB7AD-9D6C-B44D-BAB9-4329B4B0EB7F}" destId="{ED0AE593-A22B-1142-9AE9-D7F628B931A4}" srcOrd="0" destOrd="0" presId="urn:microsoft.com/office/officeart/2005/8/layout/hList7#2"/>
    <dgm:cxn modelId="{A0980411-9481-496B-9621-519EFBB94C3B}" type="presOf" srcId="{FD21F1DF-8AF3-C14F-A083-E1519028D767}" destId="{05BFD34D-69C3-6B49-8412-59C2C02E0F00}" srcOrd="1" destOrd="4" presId="urn:microsoft.com/office/officeart/2005/8/layout/hList7#2"/>
    <dgm:cxn modelId="{DD644611-2B70-4550-8637-C5FC0C9963E9}" srcId="{D3CB135B-C412-2F43-A82A-68AEFC8D77A6}" destId="{4B1C0306-2E2C-41A8-A2FB-13C92BACAB30}" srcOrd="0" destOrd="0" parTransId="{E7C4FAB9-37A4-4AC8-ADCC-B7AC419E2C38}" sibTransId="{1FE7D93D-0826-4D54-903A-2FDDD739BEEE}"/>
    <dgm:cxn modelId="{ADA86E13-F64B-BA4E-B139-C0E5B2751F45}" srcId="{4EB68D39-66F3-EA46-BC22-59BD42878236}" destId="{1945BAE8-36D2-1540-935B-93598347E07D}" srcOrd="4" destOrd="0" parTransId="{8695F037-02CF-CD4C-8C3A-079BC607A598}" sibTransId="{CCFE2F8F-1E1F-F74B-943B-5DB30633DBC0}"/>
    <dgm:cxn modelId="{E3AA601A-0729-4CCA-B554-260146E57028}" type="presOf" srcId="{CEB4A76E-DE91-9340-85AF-3B2837EB5857}" destId="{132E72FF-0468-BF43-8ACD-F7EC398D2CD0}" srcOrd="1" destOrd="1" presId="urn:microsoft.com/office/officeart/2005/8/layout/hList7#2"/>
    <dgm:cxn modelId="{686D991D-5FBC-45EF-AF33-BFE133D90AD5}" type="presOf" srcId="{2D572910-B695-F241-ABFB-C02ADE33C6C7}" destId="{A240F2BE-679A-AC4D-B92F-B2D754B81F94}" srcOrd="0" destOrd="0" presId="urn:microsoft.com/office/officeart/2005/8/layout/hList7#2"/>
    <dgm:cxn modelId="{4BDB9C24-F755-964F-B7B6-AD41FF52F9EB}" srcId="{1945BAE8-36D2-1540-935B-93598347E07D}" destId="{F6F6A099-F0AC-B64C-9B74-417C5668530C}" srcOrd="1" destOrd="0" parTransId="{26374D85-B85C-2940-BE9D-8F80085A78B6}" sibTransId="{1D6BDCE0-93DA-B043-B9D8-C8DA39A117FF}"/>
    <dgm:cxn modelId="{96897A28-1B5E-2B4C-82E0-55BEF2112144}" srcId="{2D572910-B695-F241-ABFB-C02ADE33C6C7}" destId="{CEB4A76E-DE91-9340-85AF-3B2837EB5857}" srcOrd="0" destOrd="0" parTransId="{EE7F26A1-54DD-2B46-A8CC-598DFE7EFEF1}" sibTransId="{86294276-36F1-E34D-8E90-EB0025ABE156}"/>
    <dgm:cxn modelId="{706DC72B-AF61-4375-8498-541B4F35545A}" type="presOf" srcId="{FD21F1DF-8AF3-C14F-A083-E1519028D767}" destId="{C6B082D6-A47E-E241-8B2B-693030BA1E40}" srcOrd="0" destOrd="4" presId="urn:microsoft.com/office/officeart/2005/8/layout/hList7#2"/>
    <dgm:cxn modelId="{1A11322F-6E75-433A-9C83-27D2B2678085}" type="presOf" srcId="{D6A01008-A3D5-1947-A681-7E0A3C0E6326}" destId="{C7571D08-ACBD-254A-BC22-3A96AC134D5F}" srcOrd="1" destOrd="2" presId="urn:microsoft.com/office/officeart/2005/8/layout/hList7#2"/>
    <dgm:cxn modelId="{8AA98F31-C5C8-452D-9D18-F468DDC362A9}" type="presOf" srcId="{1E4C98DC-A493-6F49-A7D4-E85CA757C70C}" destId="{D0C12193-9010-BB4C-BDC8-FBB5E0307AB9}" srcOrd="0" destOrd="3" presId="urn:microsoft.com/office/officeart/2005/8/layout/hList7#2"/>
    <dgm:cxn modelId="{03261032-83A5-4410-BB84-01E0AD64A284}" type="presOf" srcId="{2D572910-B695-F241-ABFB-C02ADE33C6C7}" destId="{132E72FF-0468-BF43-8ACD-F7EC398D2CD0}" srcOrd="1" destOrd="0" presId="urn:microsoft.com/office/officeart/2005/8/layout/hList7#2"/>
    <dgm:cxn modelId="{B4B1DA32-0789-4946-AA51-C57182225FB9}" srcId="{4EB68D39-66F3-EA46-BC22-59BD42878236}" destId="{2D572910-B695-F241-ABFB-C02ADE33C6C7}" srcOrd="0" destOrd="0" parTransId="{70533709-14AB-6943-B660-1CFF1BBBFB96}" sibTransId="{874DE827-FC69-2D41-81A7-325167C04CFB}"/>
    <dgm:cxn modelId="{88343E36-EE7C-A74F-9D80-D1EDE5580A08}" srcId="{2D572910-B695-F241-ABFB-C02ADE33C6C7}" destId="{8A4BB6A3-73D6-2C43-B839-582B29E73333}" srcOrd="2" destOrd="0" parTransId="{D05AD2C2-B659-A441-A2FD-362D4CEDA2DE}" sibTransId="{FBD14744-1730-B642-9F54-80EE07E11163}"/>
    <dgm:cxn modelId="{C333FC5B-1B22-4AEB-AA8B-2BD46D8BA004}" type="presOf" srcId="{25255AE7-DA09-C842-B0D5-40FEAA80B89C}" destId="{83C34964-690F-E843-A38D-EFA426E57C40}" srcOrd="0" destOrd="3" presId="urn:microsoft.com/office/officeart/2005/8/layout/hList7#2"/>
    <dgm:cxn modelId="{C0DD955C-D23D-8349-A045-DB946102AEF8}" srcId="{4EB68D39-66F3-EA46-BC22-59BD42878236}" destId="{82EE959A-3203-9F40-918D-336CF8E31AF3}" srcOrd="3" destOrd="0" parTransId="{AD716DD8-334B-5B4D-B0F0-E08A0B2341CA}" sibTransId="{9478D191-77F7-8348-B81D-9820543057FF}"/>
    <dgm:cxn modelId="{5D4FBE41-D722-4AA6-B331-1C8B5E869799}" type="presOf" srcId="{75B1825B-41D0-5D40-90C3-92D7B07D2BBF}" destId="{D0C12193-9010-BB4C-BDC8-FBB5E0307AB9}" srcOrd="0" destOrd="2" presId="urn:microsoft.com/office/officeart/2005/8/layout/hList7#2"/>
    <dgm:cxn modelId="{8E224364-C7BA-481A-A2E8-95C5ECCB6D80}" type="presOf" srcId="{8A4BB6A3-73D6-2C43-B839-582B29E73333}" destId="{A240F2BE-679A-AC4D-B92F-B2D754B81F94}" srcOrd="0" destOrd="3" presId="urn:microsoft.com/office/officeart/2005/8/layout/hList7#2"/>
    <dgm:cxn modelId="{E2E89644-0145-4074-9954-4D1B9FDEDC79}" type="presOf" srcId="{D3CB135B-C412-2F43-A82A-68AEFC8D77A6}" destId="{83C34964-690F-E843-A38D-EFA426E57C40}" srcOrd="0" destOrd="0" presId="urn:microsoft.com/office/officeart/2005/8/layout/hList7#2"/>
    <dgm:cxn modelId="{A817C966-9A0B-410D-BD5B-E12B264B0454}" type="presOf" srcId="{666150DB-F964-2F46-8D8E-D31DE1A96F76}" destId="{05BFD34D-69C3-6B49-8412-59C2C02E0F00}" srcOrd="1" destOrd="3" presId="urn:microsoft.com/office/officeart/2005/8/layout/hList7#2"/>
    <dgm:cxn modelId="{BEB9E847-105A-004F-B10B-F11ACA154A90}" srcId="{2D572910-B695-F241-ABFB-C02ADE33C6C7}" destId="{845E9306-E61F-7C4F-AB04-0164B918283B}" srcOrd="1" destOrd="0" parTransId="{E56995B7-D9C1-2747-A69D-94216E271D76}" sibTransId="{F8A3B338-EAFC-5843-A6C2-5BA71E22A963}"/>
    <dgm:cxn modelId="{98672F68-D699-D444-9B83-89FDB9607C3E}" srcId="{DD5471B8-A6F9-5948-9873-C4D2A0E2BACC}" destId="{85F38A7D-EC4B-8B4A-BC5E-2D7A0F399DDA}" srcOrd="0" destOrd="0" parTransId="{00A889E7-A623-2044-8E83-B5F5119F5531}" sibTransId="{3D3F99BF-706E-5449-AB69-89D8C4FEFC8B}"/>
    <dgm:cxn modelId="{4A297571-576C-44F5-A362-1ECD17B50E97}" type="presOf" srcId="{03E56016-ABE3-6142-95CF-0DD9A724C227}" destId="{83C34964-690F-E843-A38D-EFA426E57C40}" srcOrd="0" destOrd="2" presId="urn:microsoft.com/office/officeart/2005/8/layout/hList7#2"/>
    <dgm:cxn modelId="{2439B651-0257-4D53-B9CE-BA33FDF87C73}" type="presOf" srcId="{1E4C98DC-A493-6F49-A7D4-E85CA757C70C}" destId="{E3477B9A-92B3-FF4E-8967-C0685D3AE9E5}" srcOrd="1" destOrd="3" presId="urn:microsoft.com/office/officeart/2005/8/layout/hList7#2"/>
    <dgm:cxn modelId="{18D41D72-8478-DB4F-A9DB-32656D6EAA66}" srcId="{82EE959A-3203-9F40-918D-336CF8E31AF3}" destId="{1E4C98DC-A493-6F49-A7D4-E85CA757C70C}" srcOrd="2" destOrd="0" parTransId="{CA6A9B8C-AAAE-FD43-9CF2-A4E5CC48C369}" sibTransId="{67B70F11-476C-E649-903A-A45FB96DEE10}"/>
    <dgm:cxn modelId="{76686072-2C88-E34B-9190-517F77A59265}" srcId="{82EE959A-3203-9F40-918D-336CF8E31AF3}" destId="{75B1825B-41D0-5D40-90C3-92D7B07D2BBF}" srcOrd="1" destOrd="0" parTransId="{5867CFFE-6BFC-0049-A80B-858379CE845E}" sibTransId="{7B0E9A86-BF9D-E548-8147-53ECB1F39BE2}"/>
    <dgm:cxn modelId="{00D09853-957C-42D7-988A-D45BE3514F90}" type="presOf" srcId="{1945BAE8-36D2-1540-935B-93598347E07D}" destId="{05BFD34D-69C3-6B49-8412-59C2C02E0F00}" srcOrd="1" destOrd="0" presId="urn:microsoft.com/office/officeart/2005/8/layout/hList7#2"/>
    <dgm:cxn modelId="{33F32155-4B12-4F79-A050-FB0A9968803A}" type="presOf" srcId="{D3CB135B-C412-2F43-A82A-68AEFC8D77A6}" destId="{35C98E6B-8010-5744-A731-CEAA27A443C5}" srcOrd="1" destOrd="0" presId="urn:microsoft.com/office/officeart/2005/8/layout/hList7#2"/>
    <dgm:cxn modelId="{30AAD255-E9E6-4390-AAD0-0F4AE59ED9EB}" type="presOf" srcId="{85F38A7D-EC4B-8B4A-BC5E-2D7A0F399DDA}" destId="{1A2EE2B4-E2EA-A84B-9C03-892E443B2A8F}" srcOrd="0" destOrd="1" presId="urn:microsoft.com/office/officeart/2005/8/layout/hList7#2"/>
    <dgm:cxn modelId="{BA969E76-F62E-4E17-9194-D988C8DEBC29}" type="presOf" srcId="{C294D8A1-DF63-C54C-BD8D-D8EBFDE4806F}" destId="{9F6923CB-2F50-D54B-B80B-992F60EE8DBA}" srcOrd="0" destOrd="0" presId="urn:microsoft.com/office/officeart/2005/8/layout/hList7#2"/>
    <dgm:cxn modelId="{86BCCB76-C362-8143-A34C-4DF31067E10B}" srcId="{DD5471B8-A6F9-5948-9873-C4D2A0E2BACC}" destId="{894B1BB3-0682-C446-B152-5848B672A024}" srcOrd="2" destOrd="0" parTransId="{8D33C693-BB5D-2546-B9E5-096A66DD172E}" sibTransId="{0097CE76-C107-604B-9CAF-BC0665EC9523}"/>
    <dgm:cxn modelId="{29CCFA56-905D-45AA-9098-18094B34E369}" type="presOf" srcId="{D6A01008-A3D5-1947-A681-7E0A3C0E6326}" destId="{1A2EE2B4-E2EA-A84B-9C03-892E443B2A8F}" srcOrd="0" destOrd="2" presId="urn:microsoft.com/office/officeart/2005/8/layout/hList7#2"/>
    <dgm:cxn modelId="{1694BD59-C5AB-4313-9603-C3F1D612A525}" type="presOf" srcId="{82EE959A-3203-9F40-918D-336CF8E31AF3}" destId="{D0C12193-9010-BB4C-BDC8-FBB5E0307AB9}" srcOrd="0" destOrd="0" presId="urn:microsoft.com/office/officeart/2005/8/layout/hList7#2"/>
    <dgm:cxn modelId="{C046857A-8780-4AEA-BF62-CD11CF7DAEB1}" type="presOf" srcId="{9478D191-77F7-8348-B81D-9820543057FF}" destId="{AA8834CA-4950-CB43-8E26-2C60D15A212B}" srcOrd="0" destOrd="0" presId="urn:microsoft.com/office/officeart/2005/8/layout/hList7#2"/>
    <dgm:cxn modelId="{F448FA7D-E1BB-416B-89EB-0984D19C7AF9}" type="presOf" srcId="{666150DB-F964-2F46-8D8E-D31DE1A96F76}" destId="{C6B082D6-A47E-E241-8B2B-693030BA1E40}" srcOrd="0" destOrd="3" presId="urn:microsoft.com/office/officeart/2005/8/layout/hList7#2"/>
    <dgm:cxn modelId="{C1648E7E-2EA1-C042-8EAA-94C16D9D03CA}" srcId="{1945BAE8-36D2-1540-935B-93598347E07D}" destId="{254E8BCB-910C-F94B-8A97-B725ED0431B4}" srcOrd="0" destOrd="0" parTransId="{7602B653-7DAA-1845-B924-1266E7975D21}" sibTransId="{2DE8FDE8-E312-B741-A9F8-097F6C0E247D}"/>
    <dgm:cxn modelId="{2C166E7F-8304-48B5-AE53-75956DB7D6D2}" type="presOf" srcId="{DD5471B8-A6F9-5948-9873-C4D2A0E2BACC}" destId="{1A2EE2B4-E2EA-A84B-9C03-892E443B2A8F}" srcOrd="0" destOrd="0" presId="urn:microsoft.com/office/officeart/2005/8/layout/hList7#2"/>
    <dgm:cxn modelId="{A7154A83-EC9B-4EDD-92E6-85C566BC418D}" type="presOf" srcId="{874DE827-FC69-2D41-81A7-325167C04CFB}" destId="{489D25C3-4C96-1446-865F-C71A987307AC}" srcOrd="0" destOrd="0" presId="urn:microsoft.com/office/officeart/2005/8/layout/hList7#2"/>
    <dgm:cxn modelId="{D95EB184-4B74-42F3-9F06-74BC65FEC3DD}" type="presOf" srcId="{8A4BB6A3-73D6-2C43-B839-582B29E73333}" destId="{132E72FF-0468-BF43-8ACD-F7EC398D2CD0}" srcOrd="1" destOrd="3" presId="urn:microsoft.com/office/officeart/2005/8/layout/hList7#2"/>
    <dgm:cxn modelId="{2E73C885-4F7B-46C0-A7F5-4C7CDB1826AA}" type="presOf" srcId="{4B1C0306-2E2C-41A8-A2FB-13C92BACAB30}" destId="{35C98E6B-8010-5744-A731-CEAA27A443C5}" srcOrd="1" destOrd="1" presId="urn:microsoft.com/office/officeart/2005/8/layout/hList7#2"/>
    <dgm:cxn modelId="{1B6ACF86-4579-447D-B415-70FC10C6F3A5}" type="presOf" srcId="{210A62CD-82DB-EC4B-93DE-3A579A4FF0D5}" destId="{D0C12193-9010-BB4C-BDC8-FBB5E0307AB9}" srcOrd="0" destOrd="1" presId="urn:microsoft.com/office/officeart/2005/8/layout/hList7#2"/>
    <dgm:cxn modelId="{FC5D5887-9064-4B0C-B464-0E5868D3C76B}" type="presOf" srcId="{75B1825B-41D0-5D40-90C3-92D7B07D2BBF}" destId="{E3477B9A-92B3-FF4E-8967-C0685D3AE9E5}" srcOrd="1" destOrd="2" presId="urn:microsoft.com/office/officeart/2005/8/layout/hList7#2"/>
    <dgm:cxn modelId="{B7F9138E-742F-465D-8FC7-38E3D0F58883}" type="presOf" srcId="{894B1BB3-0682-C446-B152-5848B672A024}" destId="{1A2EE2B4-E2EA-A84B-9C03-892E443B2A8F}" srcOrd="0" destOrd="3" presId="urn:microsoft.com/office/officeart/2005/8/layout/hList7#2"/>
    <dgm:cxn modelId="{5DEB468F-DD61-470B-93F2-AF8EE5A35FAB}" type="presOf" srcId="{F6F6A099-F0AC-B64C-9B74-417C5668530C}" destId="{C6B082D6-A47E-E241-8B2B-693030BA1E40}" srcOrd="0" destOrd="2" presId="urn:microsoft.com/office/officeart/2005/8/layout/hList7#2"/>
    <dgm:cxn modelId="{555D0994-BE20-DF4B-9FD4-CC1FCA4286B0}" srcId="{1945BAE8-36D2-1540-935B-93598347E07D}" destId="{FD21F1DF-8AF3-C14F-A083-E1519028D767}" srcOrd="3" destOrd="0" parTransId="{D5B65820-3B68-2140-8398-6C3A5B09325F}" sibTransId="{A09DB63B-E551-0E40-A265-BB3F6F863238}"/>
    <dgm:cxn modelId="{0B9C149A-1DC6-4800-A7F9-FDB75654BBDB}" type="presOf" srcId="{03E56016-ABE3-6142-95CF-0DD9A724C227}" destId="{35C98E6B-8010-5744-A731-CEAA27A443C5}" srcOrd="1" destOrd="2" presId="urn:microsoft.com/office/officeart/2005/8/layout/hList7#2"/>
    <dgm:cxn modelId="{55C204AB-8221-45D2-A95B-B29B04559674}" type="presOf" srcId="{F6F6A099-F0AC-B64C-9B74-417C5668530C}" destId="{05BFD34D-69C3-6B49-8412-59C2C02E0F00}" srcOrd="1" destOrd="2" presId="urn:microsoft.com/office/officeart/2005/8/layout/hList7#2"/>
    <dgm:cxn modelId="{330363AB-595B-DE44-AC5A-6371EB4F3466}" srcId="{D3CB135B-C412-2F43-A82A-68AEFC8D77A6}" destId="{25255AE7-DA09-C842-B0D5-40FEAA80B89C}" srcOrd="2" destOrd="0" parTransId="{C3150B66-23FC-AB4F-8A14-69600D3A052A}" sibTransId="{E0587129-B7C6-0B4C-9D7C-671D32D73A01}"/>
    <dgm:cxn modelId="{BD789CAF-F10F-8B4F-BF7A-F973474BFBF5}" srcId="{1945BAE8-36D2-1540-935B-93598347E07D}" destId="{666150DB-F964-2F46-8D8E-D31DE1A96F76}" srcOrd="2" destOrd="0" parTransId="{C7B39B98-3A02-6843-A69B-121E5B4B135D}" sibTransId="{5DA2BA58-C5B0-504B-B9FA-B6FE9CE0FAB5}"/>
    <dgm:cxn modelId="{2F93A6B4-C55A-4EC6-B309-EAAA7EC27734}" type="presOf" srcId="{82EE959A-3203-9F40-918D-336CF8E31AF3}" destId="{E3477B9A-92B3-FF4E-8967-C0685D3AE9E5}" srcOrd="1" destOrd="0" presId="urn:microsoft.com/office/officeart/2005/8/layout/hList7#2"/>
    <dgm:cxn modelId="{EF2E8EBC-BB4C-42A7-8B7A-D72C1FDD2105}" type="presOf" srcId="{254E8BCB-910C-F94B-8A97-B725ED0431B4}" destId="{C6B082D6-A47E-E241-8B2B-693030BA1E40}" srcOrd="0" destOrd="1" presId="urn:microsoft.com/office/officeart/2005/8/layout/hList7#2"/>
    <dgm:cxn modelId="{F675CDBD-12D8-4F22-8869-3B7F12822344}" type="presOf" srcId="{254E8BCB-910C-F94B-8A97-B725ED0431B4}" destId="{05BFD34D-69C3-6B49-8412-59C2C02E0F00}" srcOrd="1" destOrd="1" presId="urn:microsoft.com/office/officeart/2005/8/layout/hList7#2"/>
    <dgm:cxn modelId="{E07BA8C2-24E6-472E-BF98-C0020D4EC02C}" type="presOf" srcId="{210A62CD-82DB-EC4B-93DE-3A579A4FF0D5}" destId="{E3477B9A-92B3-FF4E-8967-C0685D3AE9E5}" srcOrd="1" destOrd="1" presId="urn:microsoft.com/office/officeart/2005/8/layout/hList7#2"/>
    <dgm:cxn modelId="{0F6A95C3-E98A-40B9-8C8F-4E7164909FBB}" type="presOf" srcId="{CEB4A76E-DE91-9340-85AF-3B2837EB5857}" destId="{A240F2BE-679A-AC4D-B92F-B2D754B81F94}" srcOrd="0" destOrd="1" presId="urn:microsoft.com/office/officeart/2005/8/layout/hList7#2"/>
    <dgm:cxn modelId="{09520BC4-2FE3-5449-9B9D-BB8C0B16C497}" srcId="{4EB68D39-66F3-EA46-BC22-59BD42878236}" destId="{DD5471B8-A6F9-5948-9873-C4D2A0E2BACC}" srcOrd="2" destOrd="0" parTransId="{8E87F896-46E5-4B45-B64A-9188A4ED40D8}" sibTransId="{F35CB7AD-9D6C-B44D-BAB9-4329B4B0EB7F}"/>
    <dgm:cxn modelId="{6DDE21CA-7276-EA42-8CB9-2785ADBA7557}" srcId="{4EB68D39-66F3-EA46-BC22-59BD42878236}" destId="{D3CB135B-C412-2F43-A82A-68AEFC8D77A6}" srcOrd="1" destOrd="0" parTransId="{BB6BE44D-90E3-5A4F-AFA8-ED8CC58331C5}" sibTransId="{C294D8A1-DF63-C54C-BD8D-D8EBFDE4806F}"/>
    <dgm:cxn modelId="{0890B0CC-79BF-4F0A-AE66-9D8D3A948D73}" type="presOf" srcId="{845E9306-E61F-7C4F-AB04-0164B918283B}" destId="{A240F2BE-679A-AC4D-B92F-B2D754B81F94}" srcOrd="0" destOrd="2" presId="urn:microsoft.com/office/officeart/2005/8/layout/hList7#2"/>
    <dgm:cxn modelId="{B208DFDA-F9A6-4DE6-BBAF-C4327EDB1B5F}" type="presOf" srcId="{DD5471B8-A6F9-5948-9873-C4D2A0E2BACC}" destId="{C7571D08-ACBD-254A-BC22-3A96AC134D5F}" srcOrd="1" destOrd="0" presId="urn:microsoft.com/office/officeart/2005/8/layout/hList7#2"/>
    <dgm:cxn modelId="{45D4F4DC-C00F-4867-BDE2-C3A2629ED1A9}" type="presOf" srcId="{845E9306-E61F-7C4F-AB04-0164B918283B}" destId="{132E72FF-0468-BF43-8ACD-F7EC398D2CD0}" srcOrd="1" destOrd="2" presId="urn:microsoft.com/office/officeart/2005/8/layout/hList7#2"/>
    <dgm:cxn modelId="{85FFA4E0-B274-C54A-AE42-54FD9E2A6472}" srcId="{82EE959A-3203-9F40-918D-336CF8E31AF3}" destId="{210A62CD-82DB-EC4B-93DE-3A579A4FF0D5}" srcOrd="0" destOrd="0" parTransId="{A996A553-28D0-B34C-989C-00B0280261F0}" sibTransId="{B8648761-53CD-7A46-A811-F2C89B984611}"/>
    <dgm:cxn modelId="{6CCA25E3-079E-6445-9758-9DBFD3FAE06E}" srcId="{DD5471B8-A6F9-5948-9873-C4D2A0E2BACC}" destId="{D6A01008-A3D5-1947-A681-7E0A3C0E6326}" srcOrd="1" destOrd="0" parTransId="{C2E6D380-D357-B44D-A708-E56090AEEA95}" sibTransId="{64C95248-EAF9-2545-9626-4CCAC2D5A390}"/>
    <dgm:cxn modelId="{BD16B6E3-3D5A-4BE7-861B-DFD002564927}" type="presOf" srcId="{4B1C0306-2E2C-41A8-A2FB-13C92BACAB30}" destId="{83C34964-690F-E843-A38D-EFA426E57C40}" srcOrd="0" destOrd="1" presId="urn:microsoft.com/office/officeart/2005/8/layout/hList7#2"/>
    <dgm:cxn modelId="{6CE549ED-2B0B-794D-97A5-F4673E0CF809}" srcId="{D3CB135B-C412-2F43-A82A-68AEFC8D77A6}" destId="{03E56016-ABE3-6142-95CF-0DD9A724C227}" srcOrd="1" destOrd="0" parTransId="{96007E3F-FD00-CA45-9BE2-77C93C3DED2B}" sibTransId="{34DD7B4E-3CDE-9A4F-B488-72901C5FF737}"/>
    <dgm:cxn modelId="{14D3ECF1-00E3-458A-98A0-210A32FE5B3F}" type="presOf" srcId="{85F38A7D-EC4B-8B4A-BC5E-2D7A0F399DDA}" destId="{C7571D08-ACBD-254A-BC22-3A96AC134D5F}" srcOrd="1" destOrd="1" presId="urn:microsoft.com/office/officeart/2005/8/layout/hList7#2"/>
    <dgm:cxn modelId="{B7DCE2F2-7FA8-4118-AB7A-BCE737E46E3B}" type="presOf" srcId="{894B1BB3-0682-C446-B152-5848B672A024}" destId="{C7571D08-ACBD-254A-BC22-3A96AC134D5F}" srcOrd="1" destOrd="3" presId="urn:microsoft.com/office/officeart/2005/8/layout/hList7#2"/>
    <dgm:cxn modelId="{725F82F6-38D0-404A-AACE-894AFC03E422}" type="presOf" srcId="{52138D49-3615-3C47-87AB-19F1E14B42CD}" destId="{83C34964-690F-E843-A38D-EFA426E57C40}" srcOrd="0" destOrd="4" presId="urn:microsoft.com/office/officeart/2005/8/layout/hList7#2"/>
    <dgm:cxn modelId="{4CD7FCF9-E0A0-4531-B9C0-8EDC2D3CC8F4}" type="presOf" srcId="{25255AE7-DA09-C842-B0D5-40FEAA80B89C}" destId="{35C98E6B-8010-5744-A731-CEAA27A443C5}" srcOrd="1" destOrd="3" presId="urn:microsoft.com/office/officeart/2005/8/layout/hList7#2"/>
    <dgm:cxn modelId="{9710D7FE-0190-4429-BF75-113AA3E10CDA}" type="presOf" srcId="{52138D49-3615-3C47-87AB-19F1E14B42CD}" destId="{35C98E6B-8010-5744-A731-CEAA27A443C5}" srcOrd="1" destOrd="4" presId="urn:microsoft.com/office/officeart/2005/8/layout/hList7#2"/>
    <dgm:cxn modelId="{555A2DDD-C628-4265-ACA1-1ED33D29018D}" type="presParOf" srcId="{D3FEDFCC-DEF4-AE40-9B9C-51036E8FB17E}" destId="{9B962AE8-1101-8E42-AD5D-6276D2BEBE29}" srcOrd="0" destOrd="0" presId="urn:microsoft.com/office/officeart/2005/8/layout/hList7#2"/>
    <dgm:cxn modelId="{1A2A1085-62DE-48BD-BD01-3D7F4896DBF4}" type="presParOf" srcId="{D3FEDFCC-DEF4-AE40-9B9C-51036E8FB17E}" destId="{56BF5C7E-74CE-4541-B54A-840485011875}" srcOrd="1" destOrd="0" presId="urn:microsoft.com/office/officeart/2005/8/layout/hList7#2"/>
    <dgm:cxn modelId="{1F007225-67C6-4766-8023-BBF4B9F61397}" type="presParOf" srcId="{56BF5C7E-74CE-4541-B54A-840485011875}" destId="{73F655A7-502C-D743-8981-B11A96D5E2B5}" srcOrd="0" destOrd="0" presId="urn:microsoft.com/office/officeart/2005/8/layout/hList7#2"/>
    <dgm:cxn modelId="{6A648895-2337-4C9C-9469-0A5A6272D4EB}" type="presParOf" srcId="{73F655A7-502C-D743-8981-B11A96D5E2B5}" destId="{A240F2BE-679A-AC4D-B92F-B2D754B81F94}" srcOrd="0" destOrd="0" presId="urn:microsoft.com/office/officeart/2005/8/layout/hList7#2"/>
    <dgm:cxn modelId="{4156F448-C91C-4258-BBB0-E09A8B74A1CF}" type="presParOf" srcId="{73F655A7-502C-D743-8981-B11A96D5E2B5}" destId="{132E72FF-0468-BF43-8ACD-F7EC398D2CD0}" srcOrd="1" destOrd="0" presId="urn:microsoft.com/office/officeart/2005/8/layout/hList7#2"/>
    <dgm:cxn modelId="{3BC690D3-5F07-48A1-9BEE-ECB658AD4560}" type="presParOf" srcId="{73F655A7-502C-D743-8981-B11A96D5E2B5}" destId="{C4D14E83-2A55-634E-9B5A-8BF01A41A915}" srcOrd="2" destOrd="0" presId="urn:microsoft.com/office/officeart/2005/8/layout/hList7#2"/>
    <dgm:cxn modelId="{FB634088-3558-4F9F-BC06-6EE8C25EAD6D}" type="presParOf" srcId="{73F655A7-502C-D743-8981-B11A96D5E2B5}" destId="{F39A1BE4-827B-804C-B8CB-0770A5091B9E}" srcOrd="3" destOrd="0" presId="urn:microsoft.com/office/officeart/2005/8/layout/hList7#2"/>
    <dgm:cxn modelId="{99404FC3-720E-4D31-A579-33D0E411C58A}" type="presParOf" srcId="{56BF5C7E-74CE-4541-B54A-840485011875}" destId="{489D25C3-4C96-1446-865F-C71A987307AC}" srcOrd="1" destOrd="0" presId="urn:microsoft.com/office/officeart/2005/8/layout/hList7#2"/>
    <dgm:cxn modelId="{70BAB61A-18FE-4CE3-A3D2-7063D75505A6}" type="presParOf" srcId="{56BF5C7E-74CE-4541-B54A-840485011875}" destId="{64310FCA-0BE9-5948-AFDF-273DA4EB911B}" srcOrd="2" destOrd="0" presId="urn:microsoft.com/office/officeart/2005/8/layout/hList7#2"/>
    <dgm:cxn modelId="{65FD811F-81A4-4F47-A726-166A86AD4D0F}" type="presParOf" srcId="{64310FCA-0BE9-5948-AFDF-273DA4EB911B}" destId="{83C34964-690F-E843-A38D-EFA426E57C40}" srcOrd="0" destOrd="0" presId="urn:microsoft.com/office/officeart/2005/8/layout/hList7#2"/>
    <dgm:cxn modelId="{02779846-76BD-40BC-A8F5-D65EC51CF401}" type="presParOf" srcId="{64310FCA-0BE9-5948-AFDF-273DA4EB911B}" destId="{35C98E6B-8010-5744-A731-CEAA27A443C5}" srcOrd="1" destOrd="0" presId="urn:microsoft.com/office/officeart/2005/8/layout/hList7#2"/>
    <dgm:cxn modelId="{563EA795-ABA7-4534-BBE4-347E942AC6E6}" type="presParOf" srcId="{64310FCA-0BE9-5948-AFDF-273DA4EB911B}" destId="{F7EFCB6D-E0EB-DE41-B74C-2720F8ABB471}" srcOrd="2" destOrd="0" presId="urn:microsoft.com/office/officeart/2005/8/layout/hList7#2"/>
    <dgm:cxn modelId="{7E07C1D8-DF7F-4B2D-B5EC-54BE7AE1769A}" type="presParOf" srcId="{64310FCA-0BE9-5948-AFDF-273DA4EB911B}" destId="{81D43C8F-0CCC-B942-9B9F-CFEDA728238A}" srcOrd="3" destOrd="0" presId="urn:microsoft.com/office/officeart/2005/8/layout/hList7#2"/>
    <dgm:cxn modelId="{CE6FFC05-1739-4D64-9188-290F72B4B090}" type="presParOf" srcId="{56BF5C7E-74CE-4541-B54A-840485011875}" destId="{9F6923CB-2F50-D54B-B80B-992F60EE8DBA}" srcOrd="3" destOrd="0" presId="urn:microsoft.com/office/officeart/2005/8/layout/hList7#2"/>
    <dgm:cxn modelId="{1BD7EFB4-29EE-447B-B68F-0350BBF42C63}" type="presParOf" srcId="{56BF5C7E-74CE-4541-B54A-840485011875}" destId="{2E2C6E56-91B8-5A42-972C-8934FEF1B5CF}" srcOrd="4" destOrd="0" presId="urn:microsoft.com/office/officeart/2005/8/layout/hList7#2"/>
    <dgm:cxn modelId="{104B674A-290B-4D4B-B2B2-21EB0DB2BE1E}" type="presParOf" srcId="{2E2C6E56-91B8-5A42-972C-8934FEF1B5CF}" destId="{1A2EE2B4-E2EA-A84B-9C03-892E443B2A8F}" srcOrd="0" destOrd="0" presId="urn:microsoft.com/office/officeart/2005/8/layout/hList7#2"/>
    <dgm:cxn modelId="{036A05C4-45CD-44E1-9763-0F42A098FF27}" type="presParOf" srcId="{2E2C6E56-91B8-5A42-972C-8934FEF1B5CF}" destId="{C7571D08-ACBD-254A-BC22-3A96AC134D5F}" srcOrd="1" destOrd="0" presId="urn:microsoft.com/office/officeart/2005/8/layout/hList7#2"/>
    <dgm:cxn modelId="{A76D597B-C18F-4D83-909D-595530F6B984}" type="presParOf" srcId="{2E2C6E56-91B8-5A42-972C-8934FEF1B5CF}" destId="{0BD99B99-83A3-2C49-B8BB-0448C8C5EB84}" srcOrd="2" destOrd="0" presId="urn:microsoft.com/office/officeart/2005/8/layout/hList7#2"/>
    <dgm:cxn modelId="{C86D3FED-8992-4A46-A442-AD26619E125C}" type="presParOf" srcId="{2E2C6E56-91B8-5A42-972C-8934FEF1B5CF}" destId="{7E58E931-2F5D-EA41-8613-88404B6E3E80}" srcOrd="3" destOrd="0" presId="urn:microsoft.com/office/officeart/2005/8/layout/hList7#2"/>
    <dgm:cxn modelId="{DAE7D8D3-017A-464A-BE19-5DE351BC3271}" type="presParOf" srcId="{56BF5C7E-74CE-4541-B54A-840485011875}" destId="{ED0AE593-A22B-1142-9AE9-D7F628B931A4}" srcOrd="5" destOrd="0" presId="urn:microsoft.com/office/officeart/2005/8/layout/hList7#2"/>
    <dgm:cxn modelId="{693231F6-649C-4D93-A801-0895FED04CA5}" type="presParOf" srcId="{56BF5C7E-74CE-4541-B54A-840485011875}" destId="{B0765294-CD6A-2D40-B5CF-826BADD84478}" srcOrd="6" destOrd="0" presId="urn:microsoft.com/office/officeart/2005/8/layout/hList7#2"/>
    <dgm:cxn modelId="{7953CFBD-C589-4184-A8EF-90843DF5C14F}" type="presParOf" srcId="{B0765294-CD6A-2D40-B5CF-826BADD84478}" destId="{D0C12193-9010-BB4C-BDC8-FBB5E0307AB9}" srcOrd="0" destOrd="0" presId="urn:microsoft.com/office/officeart/2005/8/layout/hList7#2"/>
    <dgm:cxn modelId="{4188CD11-5B0C-41D9-B0E1-7ECC8A42883C}" type="presParOf" srcId="{B0765294-CD6A-2D40-B5CF-826BADD84478}" destId="{E3477B9A-92B3-FF4E-8967-C0685D3AE9E5}" srcOrd="1" destOrd="0" presId="urn:microsoft.com/office/officeart/2005/8/layout/hList7#2"/>
    <dgm:cxn modelId="{DE22371A-73BD-4E32-A7AA-08B24EA31D5F}" type="presParOf" srcId="{B0765294-CD6A-2D40-B5CF-826BADD84478}" destId="{78BE23D9-84C2-034E-A88C-958750C0E7A4}" srcOrd="2" destOrd="0" presId="urn:microsoft.com/office/officeart/2005/8/layout/hList7#2"/>
    <dgm:cxn modelId="{240AA366-EAA0-4EC7-9CF9-5DC650A5065D}" type="presParOf" srcId="{B0765294-CD6A-2D40-B5CF-826BADD84478}" destId="{24DF4424-9CB4-D84F-82EE-163AA599F69B}" srcOrd="3" destOrd="0" presId="urn:microsoft.com/office/officeart/2005/8/layout/hList7#2"/>
    <dgm:cxn modelId="{4ACD85CD-960E-4ABC-81E8-E30119692393}" type="presParOf" srcId="{56BF5C7E-74CE-4541-B54A-840485011875}" destId="{AA8834CA-4950-CB43-8E26-2C60D15A212B}" srcOrd="7" destOrd="0" presId="urn:microsoft.com/office/officeart/2005/8/layout/hList7#2"/>
    <dgm:cxn modelId="{FD39EC6C-6E52-4BCC-A97B-DA269491C1A4}" type="presParOf" srcId="{56BF5C7E-74CE-4541-B54A-840485011875}" destId="{1DAE2ADD-CD0F-954B-B0E7-925A0EB062B3}" srcOrd="8" destOrd="0" presId="urn:microsoft.com/office/officeart/2005/8/layout/hList7#2"/>
    <dgm:cxn modelId="{C28924DC-C2E1-4630-B709-058D27946C10}" type="presParOf" srcId="{1DAE2ADD-CD0F-954B-B0E7-925A0EB062B3}" destId="{C6B082D6-A47E-E241-8B2B-693030BA1E40}" srcOrd="0" destOrd="0" presId="urn:microsoft.com/office/officeart/2005/8/layout/hList7#2"/>
    <dgm:cxn modelId="{A73EEFDA-CBF4-4318-B86C-BC0A248BA7C1}" type="presParOf" srcId="{1DAE2ADD-CD0F-954B-B0E7-925A0EB062B3}" destId="{05BFD34D-69C3-6B49-8412-59C2C02E0F00}" srcOrd="1" destOrd="0" presId="urn:microsoft.com/office/officeart/2005/8/layout/hList7#2"/>
    <dgm:cxn modelId="{2030008E-E850-44DF-9391-7B72FF5AC1E3}" type="presParOf" srcId="{1DAE2ADD-CD0F-954B-B0E7-925A0EB062B3}" destId="{74E44A54-C8EE-2A43-9ED5-62392167FF23}" srcOrd="2" destOrd="0" presId="urn:microsoft.com/office/officeart/2005/8/layout/hList7#2"/>
    <dgm:cxn modelId="{87A8C9EF-8E7A-47B0-ABBF-2B1A9FDA52B9}" type="presParOf" srcId="{1DAE2ADD-CD0F-954B-B0E7-925A0EB062B3}" destId="{B255D50F-93F1-6E4F-A768-38E984361046}" srcOrd="3" destOrd="0" presId="urn:microsoft.com/office/officeart/2005/8/layout/hList7#2"/>
  </dgm:cxnLst>
  <dgm:bg>
    <a:solidFill>
      <a:schemeClr val="accent1">
        <a:lumMod val="40000"/>
        <a:lumOff val="60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40F2BE-679A-AC4D-B92F-B2D754B81F94}">
      <dsp:nvSpPr>
        <dsp:cNvPr id="0" name=""/>
        <dsp:cNvSpPr/>
      </dsp:nvSpPr>
      <dsp:spPr>
        <a:xfrm>
          <a:off x="80742" y="0"/>
          <a:ext cx="1723963" cy="4306693"/>
        </a:xfrm>
        <a:prstGeom prst="roundRect">
          <a:avLst>
            <a:gd name="adj" fmla="val 10000"/>
          </a:avLst>
        </a:prstGeom>
        <a:solidFill>
          <a:schemeClr val="accent1">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t" anchorCtr="1">
          <a:noAutofit/>
        </a:bodyPr>
        <a:lstStyle/>
        <a:p>
          <a:pPr marL="0" lvl="0" indent="0" algn="l"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sym typeface="Symbol"/>
            </a:rPr>
            <a:t></a:t>
          </a:r>
          <a:r>
            <a:rPr lang="en-US" sz="1600" kern="1200" dirty="0">
              <a:latin typeface="Arial" panose="020B0604020202020204" pitchFamily="34" charset="0"/>
              <a:cs typeface="Arial" panose="020B0604020202020204" pitchFamily="34" charset="0"/>
              <a:sym typeface="Symbol"/>
            </a:rPr>
            <a:t>  </a:t>
          </a:r>
          <a:r>
            <a:rPr lang="en-US" sz="1600" kern="1200" dirty="0">
              <a:effectLst>
                <a:outerShdw blurRad="38100" dist="38100" dir="2700000" algn="tl">
                  <a:srgbClr val="000000">
                    <a:alpha val="43137"/>
                  </a:srgbClr>
                </a:outerShdw>
              </a:effectLst>
              <a:latin typeface="Calibri" panose="020F0502020204030204" pitchFamily="34" charset="0"/>
              <a:cs typeface="Arial" panose="020B0604020202020204" pitchFamily="34" charset="0"/>
            </a:rPr>
            <a:t>Age</a:t>
          </a:r>
        </a:p>
        <a:p>
          <a:pPr marL="0" lvl="0" indent="0" algn="l" defTabSz="6223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sym typeface="Symbol"/>
            </a:rPr>
            <a:t>  </a:t>
          </a:r>
          <a:r>
            <a:rPr lang="en-US" sz="1600" kern="1200" dirty="0">
              <a:effectLst>
                <a:outerShdw blurRad="38100" dist="38100" dir="2700000" algn="tl">
                  <a:srgbClr val="000000">
                    <a:alpha val="43137"/>
                  </a:srgbClr>
                </a:outerShdw>
              </a:effectLst>
              <a:latin typeface="Calibri" panose="020F0502020204030204" pitchFamily="34" charset="0"/>
              <a:cs typeface="Arial" panose="020B0604020202020204" pitchFamily="34" charset="0"/>
            </a:rPr>
            <a:t>Race</a:t>
          </a:r>
          <a:endParaRPr lang="en-US" sz="1800" kern="1200" dirty="0">
            <a:effectLst>
              <a:outerShdw blurRad="38100" dist="38100" dir="2700000" algn="tl">
                <a:srgbClr val="000000">
                  <a:alpha val="43137"/>
                </a:srgbClr>
              </a:outerShdw>
            </a:effectLst>
            <a:latin typeface="Calibri" panose="020F050202020403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en-US" sz="1600" kern="1200" dirty="0">
              <a:effectLst>
                <a:outerShdw blurRad="38100" dist="38100" dir="2700000" algn="tl">
                  <a:srgbClr val="000000">
                    <a:alpha val="43137"/>
                  </a:srgbClr>
                </a:outerShdw>
              </a:effectLst>
              <a:latin typeface="Calibri" panose="020F0502020204030204" pitchFamily="34" charset="0"/>
              <a:cs typeface="Arial" panose="020B0604020202020204" pitchFamily="34" charset="0"/>
            </a:rPr>
            <a:t> SES </a:t>
          </a:r>
        </a:p>
        <a:p>
          <a:pPr marL="171450" lvl="1" indent="-171450" algn="l" defTabSz="711200">
            <a:lnSpc>
              <a:spcPct val="90000"/>
            </a:lnSpc>
            <a:spcBef>
              <a:spcPct val="0"/>
            </a:spcBef>
            <a:spcAft>
              <a:spcPct val="15000"/>
            </a:spcAft>
            <a:buChar char="•"/>
          </a:pPr>
          <a:r>
            <a:rPr lang="en-US" sz="1600" kern="1200" dirty="0">
              <a:effectLst>
                <a:outerShdw blurRad="38100" dist="38100" dir="2700000" algn="tl">
                  <a:srgbClr val="000000">
                    <a:alpha val="43137"/>
                  </a:srgbClr>
                </a:outerShdw>
              </a:effectLst>
              <a:latin typeface="Calibri" panose="020F0502020204030204" pitchFamily="34" charset="0"/>
              <a:cs typeface="Arial" panose="020B0604020202020204" pitchFamily="34" charset="0"/>
            </a:rPr>
            <a:t> Literacy</a:t>
          </a:r>
        </a:p>
        <a:p>
          <a:pPr marL="171450" lvl="1" indent="-171450" algn="l" defTabSz="711200">
            <a:lnSpc>
              <a:spcPct val="90000"/>
            </a:lnSpc>
            <a:spcBef>
              <a:spcPct val="0"/>
            </a:spcBef>
            <a:spcAft>
              <a:spcPct val="15000"/>
            </a:spcAft>
            <a:buChar char="•"/>
          </a:pPr>
          <a:r>
            <a:rPr lang="en-US" sz="1600" kern="1200" dirty="0">
              <a:effectLst>
                <a:outerShdw blurRad="38100" dist="38100" dir="2700000" algn="tl">
                  <a:srgbClr val="000000">
                    <a:alpha val="43137"/>
                  </a:srgbClr>
                </a:outerShdw>
              </a:effectLst>
              <a:latin typeface="Calibri" panose="020F0502020204030204" pitchFamily="34" charset="0"/>
              <a:cs typeface="Arial" panose="020B0604020202020204" pitchFamily="34" charset="0"/>
            </a:rPr>
            <a:t> Med cost</a:t>
          </a:r>
        </a:p>
      </dsp:txBody>
      <dsp:txXfrm>
        <a:off x="80742" y="1722677"/>
        <a:ext cx="1723963" cy="1722677"/>
      </dsp:txXfrm>
    </dsp:sp>
    <dsp:sp modelId="{F39A1BE4-827B-804C-B8CB-0770A5091B9E}">
      <dsp:nvSpPr>
        <dsp:cNvPr id="0" name=""/>
        <dsp:cNvSpPr/>
      </dsp:nvSpPr>
      <dsp:spPr>
        <a:xfrm>
          <a:off x="323162" y="690647"/>
          <a:ext cx="1297069" cy="988372"/>
        </a:xfrm>
        <a:prstGeom prst="ellipse">
          <a:avLst/>
        </a:prstGeom>
        <a:blipFill rotWithShape="0">
          <a:blip xmlns:r="http://schemas.openxmlformats.org/officeDocument/2006/relationships" r:embed="rId1">
            <a:alphaModFix amt="70000"/>
          </a:blip>
          <a:stretch>
            <a:fillRect/>
          </a:stretch>
        </a:blipFill>
        <a:ln>
          <a:noFill/>
        </a:ln>
        <a:effectLst/>
      </dsp:spPr>
      <dsp:style>
        <a:lnRef idx="0">
          <a:scrgbClr r="0" g="0" b="0"/>
        </a:lnRef>
        <a:fillRef idx="1">
          <a:scrgbClr r="0" g="0" b="0"/>
        </a:fillRef>
        <a:effectRef idx="2">
          <a:scrgbClr r="0" g="0" b="0"/>
        </a:effectRef>
        <a:fontRef idx="minor"/>
      </dsp:style>
    </dsp:sp>
    <dsp:sp modelId="{83C34964-690F-E843-A38D-EFA426E57C40}">
      <dsp:nvSpPr>
        <dsp:cNvPr id="0" name=""/>
        <dsp:cNvSpPr/>
      </dsp:nvSpPr>
      <dsp:spPr>
        <a:xfrm>
          <a:off x="1873207" y="0"/>
          <a:ext cx="1955624" cy="4306693"/>
        </a:xfrm>
        <a:prstGeom prst="roundRect">
          <a:avLst>
            <a:gd name="adj" fmla="val 10000"/>
          </a:avLst>
        </a:prstGeom>
        <a:solidFill>
          <a:schemeClr val="accent1">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t" anchorCtr="1">
          <a:noAutofit/>
        </a:bodyPr>
        <a:lstStyle/>
        <a:p>
          <a:pPr marL="0" lvl="0" indent="0" algn="l" defTabSz="622300">
            <a:lnSpc>
              <a:spcPct val="90000"/>
            </a:lnSpc>
            <a:spcBef>
              <a:spcPct val="0"/>
            </a:spcBef>
            <a:spcAft>
              <a:spcPct val="35000"/>
            </a:spcAft>
            <a:buNone/>
          </a:pPr>
          <a:r>
            <a:rPr lang="en-US" sz="1400" kern="1200" dirty="0">
              <a:latin typeface="Calibri" panose="020F0502020204030204" pitchFamily="34" charset="0"/>
              <a:cs typeface="Arial" panose="020B0604020202020204" pitchFamily="34" charset="0"/>
              <a:sym typeface="Symbol"/>
            </a:rPr>
            <a:t></a:t>
          </a:r>
          <a:r>
            <a:rPr lang="en-US" sz="1600" kern="1200" dirty="0">
              <a:latin typeface="Calibri" panose="020F0502020204030204" pitchFamily="34" charset="0"/>
              <a:cs typeface="Arial" panose="020B0604020202020204" pitchFamily="34" charset="0"/>
              <a:sym typeface="Symbol"/>
            </a:rPr>
            <a:t>  </a:t>
          </a:r>
          <a:r>
            <a:rPr lang="en-US" sz="1600" kern="1200" dirty="0">
              <a:effectLst>
                <a:outerShdw blurRad="38100" dist="38100" dir="2700000" algn="tl">
                  <a:srgbClr val="000000">
                    <a:alpha val="43137"/>
                  </a:srgbClr>
                </a:outerShdw>
              </a:effectLst>
              <a:latin typeface="Calibri" panose="020F0502020204030204" pitchFamily="34" charset="0"/>
              <a:cs typeface="Arial" panose="020B0604020202020204" pitchFamily="34" charset="0"/>
            </a:rPr>
            <a:t>Forget</a:t>
          </a:r>
          <a:endParaRPr lang="en-US" sz="1800" kern="1200" dirty="0">
            <a:effectLst>
              <a:outerShdw blurRad="38100" dist="38100" dir="2700000" algn="tl">
                <a:srgbClr val="000000">
                  <a:alpha val="43137"/>
                </a:srgbClr>
              </a:outerShdw>
            </a:effectLst>
            <a:latin typeface="Calibri" panose="020F050202020403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en-US" sz="1600" kern="1200" dirty="0">
              <a:effectLst>
                <a:outerShdw blurRad="38100" dist="38100" dir="2700000" algn="tl">
                  <a:srgbClr val="000000">
                    <a:alpha val="43137"/>
                  </a:srgbClr>
                </a:outerShdw>
              </a:effectLst>
              <a:latin typeface="Calibri" panose="020F0502020204030204" pitchFamily="34" charset="0"/>
              <a:cs typeface="Arial" panose="020B0604020202020204" pitchFamily="34" charset="0"/>
            </a:rPr>
            <a:t>Rx anxiety</a:t>
          </a:r>
        </a:p>
        <a:p>
          <a:pPr marL="171450" lvl="1" indent="-171450" algn="l" defTabSz="711200">
            <a:lnSpc>
              <a:spcPct val="90000"/>
            </a:lnSpc>
            <a:spcBef>
              <a:spcPct val="0"/>
            </a:spcBef>
            <a:spcAft>
              <a:spcPct val="15000"/>
            </a:spcAft>
            <a:buChar char="•"/>
          </a:pPr>
          <a:r>
            <a:rPr lang="en-US" sz="1600" kern="1200" dirty="0">
              <a:effectLst>
                <a:outerShdw blurRad="38100" dist="38100" dir="2700000" algn="tl">
                  <a:srgbClr val="000000">
                    <a:alpha val="43137"/>
                  </a:srgbClr>
                </a:outerShdw>
              </a:effectLst>
              <a:latin typeface="Calibri" panose="020F0502020204030204" pitchFamily="34" charset="0"/>
              <a:cs typeface="Arial" panose="020B0604020202020204" pitchFamily="34" charset="0"/>
            </a:rPr>
            <a:t>Don’t understand instructions</a:t>
          </a:r>
        </a:p>
        <a:p>
          <a:pPr marL="171450" lvl="1" indent="-171450" algn="l" defTabSz="711200">
            <a:lnSpc>
              <a:spcPct val="90000"/>
            </a:lnSpc>
            <a:spcBef>
              <a:spcPct val="0"/>
            </a:spcBef>
            <a:spcAft>
              <a:spcPct val="15000"/>
            </a:spcAft>
            <a:buChar char="•"/>
          </a:pPr>
          <a:r>
            <a:rPr lang="en-US" sz="1600" kern="1200" dirty="0">
              <a:effectLst>
                <a:outerShdw blurRad="38100" dist="38100" dir="2700000" algn="tl">
                  <a:srgbClr val="000000">
                    <a:alpha val="43137"/>
                  </a:srgbClr>
                </a:outerShdw>
              </a:effectLst>
              <a:latin typeface="Calibri" panose="020F0502020204030204" pitchFamily="34" charset="0"/>
              <a:cs typeface="Arial" panose="020B0604020202020204" pitchFamily="34" charset="0"/>
            </a:rPr>
            <a:t>Fear dependence</a:t>
          </a:r>
        </a:p>
        <a:p>
          <a:pPr marL="171450" lvl="1" indent="-171450" algn="l" defTabSz="800100">
            <a:lnSpc>
              <a:spcPct val="90000"/>
            </a:lnSpc>
            <a:spcBef>
              <a:spcPct val="0"/>
            </a:spcBef>
            <a:spcAft>
              <a:spcPct val="15000"/>
            </a:spcAft>
            <a:buChar char="•"/>
          </a:pPr>
          <a:endParaRPr lang="en-US" sz="1800" kern="1200" dirty="0">
            <a:latin typeface="Arial"/>
            <a:cs typeface="Arial"/>
          </a:endParaRPr>
        </a:p>
      </dsp:txBody>
      <dsp:txXfrm>
        <a:off x="1873207" y="1722677"/>
        <a:ext cx="1955624" cy="1722677"/>
      </dsp:txXfrm>
    </dsp:sp>
    <dsp:sp modelId="{81D43C8F-0CCC-B942-9B9F-CFEDA728238A}">
      <dsp:nvSpPr>
        <dsp:cNvPr id="0" name=""/>
        <dsp:cNvSpPr/>
      </dsp:nvSpPr>
      <dsp:spPr>
        <a:xfrm>
          <a:off x="2202485" y="708976"/>
          <a:ext cx="1297069" cy="988372"/>
        </a:xfrm>
        <a:prstGeom prst="ellipse">
          <a:avLst/>
        </a:prstGeom>
        <a:blipFill rotWithShape="0">
          <a:blip xmlns:r="http://schemas.openxmlformats.org/officeDocument/2006/relationships" r:embed="rId2"/>
          <a:stretch>
            <a:fillRect/>
          </a:stretch>
        </a:blipFill>
        <a:ln>
          <a:noFill/>
        </a:ln>
        <a:effectLst/>
      </dsp:spPr>
      <dsp:style>
        <a:lnRef idx="0">
          <a:scrgbClr r="0" g="0" b="0"/>
        </a:lnRef>
        <a:fillRef idx="1">
          <a:scrgbClr r="0" g="0" b="0"/>
        </a:fillRef>
        <a:effectRef idx="2">
          <a:scrgbClr r="0" g="0" b="0"/>
        </a:effectRef>
        <a:fontRef idx="minor"/>
      </dsp:style>
    </dsp:sp>
    <dsp:sp modelId="{1A2EE2B4-E2EA-A84B-9C03-892E443B2A8F}">
      <dsp:nvSpPr>
        <dsp:cNvPr id="0" name=""/>
        <dsp:cNvSpPr/>
      </dsp:nvSpPr>
      <dsp:spPr>
        <a:xfrm>
          <a:off x="3909456" y="0"/>
          <a:ext cx="2075813" cy="4306693"/>
        </a:xfrm>
        <a:prstGeom prst="roundRect">
          <a:avLst>
            <a:gd name="adj" fmla="val 10000"/>
          </a:avLst>
        </a:prstGeom>
        <a:solidFill>
          <a:schemeClr val="accent1">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t" anchorCtr="1">
          <a:noAutofit/>
        </a:bodyPr>
        <a:lstStyle/>
        <a:p>
          <a:pPr marL="0" lvl="0" indent="0" algn="l" defTabSz="711200">
            <a:lnSpc>
              <a:spcPct val="90000"/>
            </a:lnSpc>
            <a:spcBef>
              <a:spcPct val="0"/>
            </a:spcBef>
            <a:spcAft>
              <a:spcPts val="0"/>
            </a:spcAft>
            <a:buNone/>
          </a:pPr>
          <a:r>
            <a:rPr lang="en-US" sz="1600" kern="1200" dirty="0">
              <a:latin typeface="Calibri" panose="020F0502020204030204" pitchFamily="34" charset="0"/>
              <a:cs typeface="Arial"/>
              <a:sym typeface="Symbol"/>
            </a:rPr>
            <a:t> </a:t>
          </a:r>
          <a:r>
            <a:rPr lang="en-US" sz="1600" kern="1200" dirty="0">
              <a:effectLst>
                <a:outerShdw blurRad="38100" dist="38100" dir="2700000" algn="tl">
                  <a:srgbClr val="000000">
                    <a:alpha val="43137"/>
                  </a:srgbClr>
                </a:outerShdw>
              </a:effectLst>
              <a:latin typeface="Calibri" panose="020F0502020204030204" pitchFamily="34" charset="0"/>
              <a:cs typeface="Arial"/>
            </a:rPr>
            <a:t>Complexity   </a:t>
          </a:r>
        </a:p>
        <a:p>
          <a:pPr marL="0" lvl="0" indent="0" algn="l" defTabSz="711200">
            <a:lnSpc>
              <a:spcPct val="90000"/>
            </a:lnSpc>
            <a:spcBef>
              <a:spcPct val="0"/>
            </a:spcBef>
            <a:spcAft>
              <a:spcPct val="35000"/>
            </a:spcAft>
            <a:buNone/>
          </a:pPr>
          <a:r>
            <a:rPr lang="en-US" sz="1600" kern="1200" dirty="0">
              <a:effectLst>
                <a:outerShdw blurRad="38100" dist="38100" dir="2700000" algn="tl">
                  <a:srgbClr val="000000">
                    <a:alpha val="43137"/>
                  </a:srgbClr>
                </a:outerShdw>
              </a:effectLst>
              <a:latin typeface="Calibri" panose="020F0502020204030204" pitchFamily="34" charset="0"/>
              <a:cs typeface="Arial"/>
            </a:rPr>
            <a:t>   of regimen</a:t>
          </a:r>
          <a:endParaRPr lang="en-US" sz="1800" kern="1200" dirty="0">
            <a:effectLst>
              <a:outerShdw blurRad="38100" dist="38100" dir="2700000" algn="tl">
                <a:srgbClr val="000000">
                  <a:alpha val="43137"/>
                </a:srgbClr>
              </a:outerShdw>
            </a:effectLst>
            <a:latin typeface="Calibri" panose="020F0502020204030204" pitchFamily="34" charset="0"/>
            <a:cs typeface="Arial"/>
          </a:endParaRPr>
        </a:p>
        <a:p>
          <a:pPr marL="171450" lvl="1" indent="-171450" algn="l" defTabSz="711200">
            <a:lnSpc>
              <a:spcPct val="90000"/>
            </a:lnSpc>
            <a:spcBef>
              <a:spcPct val="0"/>
            </a:spcBef>
            <a:spcAft>
              <a:spcPct val="15000"/>
            </a:spcAft>
            <a:buChar char="•"/>
          </a:pPr>
          <a:r>
            <a:rPr lang="en-US" sz="1600" kern="1200" dirty="0">
              <a:effectLst>
                <a:outerShdw blurRad="38100" dist="38100" dir="2700000" algn="tl">
                  <a:srgbClr val="000000">
                    <a:alpha val="43137"/>
                  </a:srgbClr>
                </a:outerShdw>
              </a:effectLst>
              <a:latin typeface="Calibri" panose="020F0502020204030204" pitchFamily="34" charset="0"/>
              <a:cs typeface="Arial"/>
            </a:rPr>
            <a:t>Rx Duration </a:t>
          </a:r>
        </a:p>
        <a:p>
          <a:pPr marL="171450" lvl="1" indent="-171450" algn="l" defTabSz="711200">
            <a:lnSpc>
              <a:spcPct val="90000"/>
            </a:lnSpc>
            <a:spcBef>
              <a:spcPct val="0"/>
            </a:spcBef>
            <a:spcAft>
              <a:spcPct val="15000"/>
            </a:spcAft>
            <a:buChar char="•"/>
          </a:pPr>
          <a:r>
            <a:rPr lang="en-US" sz="1600" kern="1200" dirty="0">
              <a:effectLst>
                <a:outerShdw blurRad="38100" dist="38100" dir="2700000" algn="tl">
                  <a:srgbClr val="000000">
                    <a:alpha val="43137"/>
                  </a:srgbClr>
                </a:outerShdw>
              </a:effectLst>
              <a:latin typeface="Calibri" panose="020F0502020204030204" pitchFamily="34" charset="0"/>
              <a:cs typeface="Arial"/>
            </a:rPr>
            <a:t>Side effects/ ADR</a:t>
          </a:r>
        </a:p>
        <a:p>
          <a:pPr marL="171450" lvl="1" indent="-171450" algn="l" defTabSz="711200">
            <a:lnSpc>
              <a:spcPct val="90000"/>
            </a:lnSpc>
            <a:spcBef>
              <a:spcPct val="0"/>
            </a:spcBef>
            <a:spcAft>
              <a:spcPct val="15000"/>
            </a:spcAft>
            <a:buChar char="•"/>
          </a:pPr>
          <a:r>
            <a:rPr lang="en-US" sz="1600" kern="1200" dirty="0">
              <a:effectLst>
                <a:outerShdw blurRad="38100" dist="38100" dir="2700000" algn="tl">
                  <a:srgbClr val="000000">
                    <a:alpha val="43137"/>
                  </a:srgbClr>
                </a:outerShdw>
              </a:effectLst>
              <a:latin typeface="Calibri" panose="020F0502020204030204" pitchFamily="34" charset="0"/>
              <a:cs typeface="Arial"/>
            </a:rPr>
            <a:t>Changes in therapy</a:t>
          </a:r>
        </a:p>
      </dsp:txBody>
      <dsp:txXfrm>
        <a:off x="3909456" y="1722677"/>
        <a:ext cx="2075813" cy="1722677"/>
      </dsp:txXfrm>
    </dsp:sp>
    <dsp:sp modelId="{7E58E931-2F5D-EA41-8613-88404B6E3E80}">
      <dsp:nvSpPr>
        <dsp:cNvPr id="0" name=""/>
        <dsp:cNvSpPr/>
      </dsp:nvSpPr>
      <dsp:spPr>
        <a:xfrm>
          <a:off x="4280478" y="681483"/>
          <a:ext cx="1297069" cy="988372"/>
        </a:xfrm>
        <a:prstGeom prst="ellipse">
          <a:avLst/>
        </a:prstGeom>
        <a:blipFill rotWithShape="0">
          <a:blip xmlns:r="http://schemas.openxmlformats.org/officeDocument/2006/relationships" r:embed="rId3"/>
          <a:stretch>
            <a:fillRect/>
          </a:stretch>
        </a:blipFill>
        <a:ln>
          <a:noFill/>
        </a:ln>
        <a:effectLst/>
      </dsp:spPr>
      <dsp:style>
        <a:lnRef idx="0">
          <a:scrgbClr r="0" g="0" b="0"/>
        </a:lnRef>
        <a:fillRef idx="1">
          <a:scrgbClr r="0" g="0" b="0"/>
        </a:fillRef>
        <a:effectRef idx="2">
          <a:scrgbClr r="0" g="0" b="0"/>
        </a:effectRef>
        <a:fontRef idx="minor"/>
      </dsp:style>
    </dsp:sp>
    <dsp:sp modelId="{D0C12193-9010-BB4C-BDC8-FBB5E0307AB9}">
      <dsp:nvSpPr>
        <dsp:cNvPr id="0" name=""/>
        <dsp:cNvSpPr/>
      </dsp:nvSpPr>
      <dsp:spPr>
        <a:xfrm>
          <a:off x="6048146" y="0"/>
          <a:ext cx="1811022" cy="4306693"/>
        </a:xfrm>
        <a:prstGeom prst="roundRect">
          <a:avLst>
            <a:gd name="adj" fmla="val 10000"/>
          </a:avLst>
        </a:prstGeom>
        <a:solidFill>
          <a:schemeClr val="accent1">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t" anchorCtr="1">
          <a:noAutofit/>
        </a:bodyPr>
        <a:lstStyle/>
        <a:p>
          <a:pPr marL="0" lvl="0" indent="0" algn="l" defTabSz="622300">
            <a:lnSpc>
              <a:spcPct val="90000"/>
            </a:lnSpc>
            <a:spcBef>
              <a:spcPct val="0"/>
            </a:spcBef>
            <a:spcAft>
              <a:spcPts val="600"/>
            </a:spcAft>
            <a:buNone/>
          </a:pPr>
          <a:r>
            <a:rPr lang="en-US" sz="1400" kern="1200" dirty="0">
              <a:latin typeface="Calibri" panose="020F0502020204030204" pitchFamily="34" charset="0"/>
              <a:cs typeface="Arial"/>
              <a:sym typeface="Symbol" panose="05050102010706020507" pitchFamily="18" charset="2"/>
            </a:rPr>
            <a:t>  </a:t>
          </a:r>
          <a:r>
            <a:rPr lang="en-US" sz="1600" kern="1200" dirty="0">
              <a:effectLst>
                <a:outerShdw blurRad="38100" dist="38100" dir="2700000" algn="tl">
                  <a:srgbClr val="000000">
                    <a:alpha val="43137"/>
                  </a:srgbClr>
                </a:outerShdw>
              </a:effectLst>
              <a:latin typeface="Calibri" panose="020F0502020204030204" pitchFamily="34" charset="0"/>
              <a:cs typeface="Arial"/>
            </a:rPr>
            <a:t>Comorbid</a:t>
          </a:r>
        </a:p>
        <a:p>
          <a:pPr marL="0" lvl="0" indent="0" algn="l" defTabSz="622300">
            <a:lnSpc>
              <a:spcPct val="90000"/>
            </a:lnSpc>
            <a:spcBef>
              <a:spcPct val="0"/>
            </a:spcBef>
            <a:spcAft>
              <a:spcPts val="600"/>
            </a:spcAft>
            <a:buNone/>
          </a:pPr>
          <a:r>
            <a:rPr lang="en-US" sz="1600" kern="1200" dirty="0">
              <a:effectLst>
                <a:outerShdw blurRad="38100" dist="38100" dir="2700000" algn="tl">
                  <a:srgbClr val="000000">
                    <a:alpha val="43137"/>
                  </a:srgbClr>
                </a:outerShdw>
              </a:effectLst>
              <a:latin typeface="Calibri" panose="020F0502020204030204" pitchFamily="34" charset="0"/>
              <a:cs typeface="Arial"/>
            </a:rPr>
            <a:t>   depression</a:t>
          </a:r>
          <a:endParaRPr lang="en-US" sz="1800" kern="1200" dirty="0">
            <a:effectLst>
              <a:outerShdw blurRad="38100" dist="38100" dir="2700000" algn="tl">
                <a:srgbClr val="000000">
                  <a:alpha val="43137"/>
                </a:srgbClr>
              </a:outerShdw>
            </a:effectLst>
            <a:latin typeface="Calibri" panose="020F0502020204030204" pitchFamily="34" charset="0"/>
            <a:cs typeface="Arial"/>
          </a:endParaRPr>
        </a:p>
        <a:p>
          <a:pPr marL="171450" lvl="1" indent="-171450" algn="l" defTabSz="711200">
            <a:lnSpc>
              <a:spcPct val="90000"/>
            </a:lnSpc>
            <a:spcBef>
              <a:spcPct val="0"/>
            </a:spcBef>
            <a:spcAft>
              <a:spcPts val="600"/>
            </a:spcAft>
            <a:buChar char="•"/>
          </a:pPr>
          <a:r>
            <a:rPr lang="en-US" sz="1600" kern="1200" dirty="0">
              <a:effectLst>
                <a:outerShdw blurRad="38100" dist="38100" dir="2700000" algn="tl">
                  <a:srgbClr val="000000">
                    <a:alpha val="43137"/>
                  </a:srgbClr>
                </a:outerShdw>
              </a:effectLst>
              <a:latin typeface="Calibri" panose="020F0502020204030204" pitchFamily="34" charset="0"/>
              <a:cs typeface="Arial"/>
            </a:rPr>
            <a:t>Disability</a:t>
          </a:r>
        </a:p>
        <a:p>
          <a:pPr marL="171450" lvl="1" indent="-171450" algn="l" defTabSz="711200">
            <a:lnSpc>
              <a:spcPct val="90000"/>
            </a:lnSpc>
            <a:spcBef>
              <a:spcPct val="0"/>
            </a:spcBef>
            <a:spcAft>
              <a:spcPts val="600"/>
            </a:spcAft>
            <a:buChar char="•"/>
          </a:pPr>
          <a:r>
            <a:rPr lang="en-US" sz="1600" kern="1200" dirty="0">
              <a:effectLst>
                <a:outerShdw blurRad="38100" dist="38100" dir="2700000" algn="tl">
                  <a:srgbClr val="000000">
                    <a:alpha val="43137"/>
                  </a:srgbClr>
                </a:outerShdw>
              </a:effectLst>
              <a:latin typeface="Calibri" panose="020F0502020204030204" pitchFamily="34" charset="0"/>
              <a:cs typeface="Arial"/>
            </a:rPr>
            <a:t>Symptom severity </a:t>
          </a:r>
        </a:p>
        <a:p>
          <a:pPr marL="171450" lvl="1" indent="-171450" algn="l" defTabSz="711200">
            <a:lnSpc>
              <a:spcPct val="90000"/>
            </a:lnSpc>
            <a:spcBef>
              <a:spcPct val="0"/>
            </a:spcBef>
            <a:spcAft>
              <a:spcPts val="300"/>
            </a:spcAft>
            <a:buChar char="•"/>
          </a:pPr>
          <a:r>
            <a:rPr lang="en-US" sz="1600" kern="1200" dirty="0">
              <a:effectLst>
                <a:outerShdw blurRad="38100" dist="38100" dir="2700000" algn="tl">
                  <a:srgbClr val="000000">
                    <a:alpha val="43137"/>
                  </a:srgbClr>
                </a:outerShdw>
              </a:effectLst>
              <a:latin typeface="Calibri" panose="020F0502020204030204" pitchFamily="34" charset="0"/>
              <a:cs typeface="Arial"/>
            </a:rPr>
            <a:t>Drug alcohol misuse</a:t>
          </a:r>
        </a:p>
      </dsp:txBody>
      <dsp:txXfrm>
        <a:off x="6048146" y="1722677"/>
        <a:ext cx="1811022" cy="1722677"/>
      </dsp:txXfrm>
    </dsp:sp>
    <dsp:sp modelId="{24DF4424-9CB4-D84F-82EE-163AA599F69B}">
      <dsp:nvSpPr>
        <dsp:cNvPr id="0" name=""/>
        <dsp:cNvSpPr/>
      </dsp:nvSpPr>
      <dsp:spPr>
        <a:xfrm>
          <a:off x="6286171" y="681483"/>
          <a:ext cx="1297069" cy="988372"/>
        </a:xfrm>
        <a:prstGeom prst="ellipse">
          <a:avLst/>
        </a:prstGeom>
        <a:blipFill rotWithShape="0">
          <a:blip xmlns:r="http://schemas.openxmlformats.org/officeDocument/2006/relationships" r:embed="rId4"/>
          <a:stretch>
            <a:fillRect/>
          </a:stretch>
        </a:blipFill>
        <a:ln>
          <a:noFill/>
        </a:ln>
        <a:effectLst/>
      </dsp:spPr>
      <dsp:style>
        <a:lnRef idx="0">
          <a:scrgbClr r="0" g="0" b="0"/>
        </a:lnRef>
        <a:fillRef idx="1">
          <a:scrgbClr r="0" g="0" b="0"/>
        </a:fillRef>
        <a:effectRef idx="2">
          <a:scrgbClr r="0" g="0" b="0"/>
        </a:effectRef>
        <a:fontRef idx="minor"/>
      </dsp:style>
    </dsp:sp>
    <dsp:sp modelId="{C6B082D6-A47E-E241-8B2B-693030BA1E40}">
      <dsp:nvSpPr>
        <dsp:cNvPr id="0" name=""/>
        <dsp:cNvSpPr/>
      </dsp:nvSpPr>
      <dsp:spPr>
        <a:xfrm>
          <a:off x="7916059" y="0"/>
          <a:ext cx="2075813" cy="4306693"/>
        </a:xfrm>
        <a:prstGeom prst="roundRect">
          <a:avLst>
            <a:gd name="adj" fmla="val 10000"/>
          </a:avLst>
        </a:prstGeom>
        <a:solidFill>
          <a:schemeClr val="accent1">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t" anchorCtr="1">
          <a:noAutofit/>
        </a:bodyPr>
        <a:lstStyle/>
        <a:p>
          <a:pPr marL="0" lvl="0" indent="0" algn="l" defTabSz="711200">
            <a:lnSpc>
              <a:spcPct val="85000"/>
            </a:lnSpc>
            <a:spcBef>
              <a:spcPct val="0"/>
            </a:spcBef>
            <a:spcAft>
              <a:spcPts val="0"/>
            </a:spcAft>
            <a:buNone/>
          </a:pPr>
          <a:r>
            <a:rPr lang="en-US" sz="1600" kern="1200" dirty="0">
              <a:latin typeface="Cambria" panose="02040503050406030204" pitchFamily="18" charset="0"/>
              <a:cs typeface="Arial"/>
              <a:sym typeface="Symbol" panose="05050102010706020507" pitchFamily="18" charset="2"/>
            </a:rPr>
            <a:t>  </a:t>
          </a:r>
          <a:r>
            <a:rPr lang="en-US" sz="1600" kern="1200" dirty="0">
              <a:effectLst>
                <a:outerShdw blurRad="38100" dist="38100" dir="2700000" algn="tl">
                  <a:srgbClr val="000000">
                    <a:alpha val="43137"/>
                  </a:srgbClr>
                </a:outerShdw>
              </a:effectLst>
              <a:latin typeface="Calibri" panose="020F0502020204030204" pitchFamily="34" charset="0"/>
              <a:cs typeface="Arial"/>
            </a:rPr>
            <a:t>Pt- provider</a:t>
          </a:r>
        </a:p>
        <a:p>
          <a:pPr marL="0" lvl="0" indent="0" algn="l" defTabSz="711200">
            <a:lnSpc>
              <a:spcPct val="85000"/>
            </a:lnSpc>
            <a:spcBef>
              <a:spcPct val="0"/>
            </a:spcBef>
            <a:spcAft>
              <a:spcPts val="300"/>
            </a:spcAft>
            <a:buNone/>
          </a:pPr>
          <a:r>
            <a:rPr lang="en-US" sz="1600" kern="1200" dirty="0">
              <a:effectLst>
                <a:outerShdw blurRad="38100" dist="38100" dir="2700000" algn="tl">
                  <a:srgbClr val="000000">
                    <a:alpha val="43137"/>
                  </a:srgbClr>
                </a:outerShdw>
              </a:effectLst>
              <a:latin typeface="Calibri" panose="020F0502020204030204" pitchFamily="34" charset="0"/>
              <a:cs typeface="Arial"/>
            </a:rPr>
            <a:t>    relationship</a:t>
          </a:r>
          <a:endParaRPr lang="en-US" sz="1800" b="0" kern="1200" dirty="0">
            <a:effectLst>
              <a:outerShdw blurRad="38100" dist="38100" dir="2700000" algn="tl">
                <a:srgbClr val="000000">
                  <a:alpha val="43137"/>
                </a:srgbClr>
              </a:outerShdw>
            </a:effectLst>
            <a:latin typeface="Calibri" panose="020F0502020204030204" pitchFamily="34" charset="0"/>
            <a:cs typeface="Arial"/>
          </a:endParaRPr>
        </a:p>
        <a:p>
          <a:pPr marL="171450" lvl="1" indent="-171450" algn="l" defTabSz="711200">
            <a:lnSpc>
              <a:spcPct val="85000"/>
            </a:lnSpc>
            <a:spcBef>
              <a:spcPct val="0"/>
            </a:spcBef>
            <a:spcAft>
              <a:spcPts val="300"/>
            </a:spcAft>
            <a:buChar char="•"/>
          </a:pPr>
          <a:r>
            <a:rPr lang="en-US" sz="1600" kern="1200" dirty="0">
              <a:effectLst>
                <a:outerShdw blurRad="38100" dist="38100" dir="2700000" algn="tl">
                  <a:srgbClr val="000000">
                    <a:alpha val="43137"/>
                  </a:srgbClr>
                </a:outerShdw>
              </a:effectLst>
              <a:latin typeface="Calibri" panose="020F0502020204030204" pitchFamily="34" charset="0"/>
              <a:cs typeface="Arial"/>
            </a:rPr>
            <a:t>Overworked HCP</a:t>
          </a:r>
        </a:p>
        <a:p>
          <a:pPr marL="171450" lvl="1" indent="-171450" algn="l" defTabSz="711200">
            <a:lnSpc>
              <a:spcPct val="85000"/>
            </a:lnSpc>
            <a:spcBef>
              <a:spcPct val="0"/>
            </a:spcBef>
            <a:spcAft>
              <a:spcPts val="300"/>
            </a:spcAft>
            <a:buChar char="•"/>
          </a:pPr>
          <a:r>
            <a:rPr lang="en-US" sz="1600" kern="1200" dirty="0">
              <a:effectLst>
                <a:outerShdw blurRad="38100" dist="38100" dir="2700000" algn="tl">
                  <a:srgbClr val="000000">
                    <a:alpha val="43137"/>
                  </a:srgbClr>
                </a:outerShdw>
              </a:effectLst>
              <a:latin typeface="Calibri" panose="020F0502020204030204" pitchFamily="34" charset="0"/>
              <a:cs typeface="Arial"/>
            </a:rPr>
            <a:t>Lack of incentives</a:t>
          </a:r>
        </a:p>
        <a:p>
          <a:pPr marL="171450" lvl="1" indent="-171450" algn="l" defTabSz="711200">
            <a:lnSpc>
              <a:spcPct val="85000"/>
            </a:lnSpc>
            <a:spcBef>
              <a:spcPct val="0"/>
            </a:spcBef>
            <a:spcAft>
              <a:spcPct val="15000"/>
            </a:spcAft>
            <a:buChar char="•"/>
          </a:pPr>
          <a:r>
            <a:rPr lang="en-US" sz="1600" kern="1200" dirty="0">
              <a:effectLst>
                <a:outerShdw blurRad="38100" dist="38100" dir="2700000" algn="tl">
                  <a:srgbClr val="000000">
                    <a:alpha val="43137"/>
                  </a:srgbClr>
                </a:outerShdw>
              </a:effectLst>
              <a:latin typeface="Calibri" panose="020F0502020204030204" pitchFamily="34" charset="0"/>
              <a:cs typeface="Arial"/>
            </a:rPr>
            <a:t>Lack of knowledge</a:t>
          </a:r>
        </a:p>
        <a:p>
          <a:pPr marL="171450" lvl="1" indent="-171450" algn="l" defTabSz="800100">
            <a:lnSpc>
              <a:spcPct val="90000"/>
            </a:lnSpc>
            <a:spcBef>
              <a:spcPct val="0"/>
            </a:spcBef>
            <a:spcAft>
              <a:spcPct val="15000"/>
            </a:spcAft>
            <a:buChar char="•"/>
          </a:pPr>
          <a:endParaRPr lang="en-US" sz="1800" kern="1200" dirty="0"/>
        </a:p>
      </dsp:txBody>
      <dsp:txXfrm>
        <a:off x="7916059" y="1722677"/>
        <a:ext cx="2075813" cy="1722677"/>
      </dsp:txXfrm>
    </dsp:sp>
    <dsp:sp modelId="{B255D50F-93F1-6E4F-A768-38E984361046}">
      <dsp:nvSpPr>
        <dsp:cNvPr id="0" name=""/>
        <dsp:cNvSpPr/>
      </dsp:nvSpPr>
      <dsp:spPr>
        <a:xfrm>
          <a:off x="8429339" y="681483"/>
          <a:ext cx="1297069" cy="988372"/>
        </a:xfrm>
        <a:prstGeom prst="ellipse">
          <a:avLst/>
        </a:prstGeom>
        <a:blipFill rotWithShape="0">
          <a:blip xmlns:r="http://schemas.openxmlformats.org/officeDocument/2006/relationships" r:embed="rId5"/>
          <a:stretch>
            <a:fillRect/>
          </a:stretch>
        </a:blipFill>
        <a:ln>
          <a:noFill/>
        </a:ln>
        <a:effectLst/>
      </dsp:spPr>
      <dsp:style>
        <a:lnRef idx="0">
          <a:scrgbClr r="0" g="0" b="0"/>
        </a:lnRef>
        <a:fillRef idx="1">
          <a:scrgbClr r="0" g="0" b="0"/>
        </a:fillRef>
        <a:effectRef idx="2">
          <a:scrgbClr r="0" g="0" b="0"/>
        </a:effectRef>
        <a:fontRef idx="minor"/>
      </dsp:style>
    </dsp:sp>
    <dsp:sp modelId="{9B962AE8-1101-8E42-AD5D-6276D2BEBE29}">
      <dsp:nvSpPr>
        <dsp:cNvPr id="0" name=""/>
        <dsp:cNvSpPr/>
      </dsp:nvSpPr>
      <dsp:spPr>
        <a:xfrm>
          <a:off x="365413" y="4245736"/>
          <a:ext cx="494938" cy="60956"/>
        </a:xfrm>
        <a:prstGeom prst="leftRightArrow">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2">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358866-2147-40CA-9E25-1AA60FF7D5D3}" type="datetimeFigureOut">
              <a:rPr lang="en-US" smtClean="0"/>
              <a:t>12/19/2019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F2AF7F-1137-4D99-B32D-7AD0613A85B7}" type="slidenum">
              <a:rPr lang="en-US" smtClean="0"/>
              <a:t>‹#›</a:t>
            </a:fld>
            <a:endParaRPr lang="en-US"/>
          </a:p>
        </p:txBody>
      </p:sp>
    </p:spTree>
    <p:extLst>
      <p:ext uri="{BB962C8B-B14F-4D97-AF65-F5344CB8AC3E}">
        <p14:creationId xmlns:p14="http://schemas.microsoft.com/office/powerpoint/2010/main" val="3189361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tools.acc.org/ldl/StatinIntolerance/index.html#!/"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purpose of this deck is to review reasons for nonadherence to statins, and potential solutions to addressing statin non-adherence</a:t>
            </a:r>
          </a:p>
          <a:p>
            <a:endParaRPr lang="en-US" dirty="0"/>
          </a:p>
          <a:p>
            <a:r>
              <a:rPr lang="en-US" dirty="0"/>
              <a:t>Statin adherence is often directly related to whether patients experience statin-associated side effects.  However, this deck primarily focuses on other reasons for statin nonadherence, and addressing statin-associated side effects is addressed in more detail in a separate deck.</a:t>
            </a:r>
          </a:p>
        </p:txBody>
      </p:sp>
      <p:sp>
        <p:nvSpPr>
          <p:cNvPr id="4" name="Slide Number Placeholder 3"/>
          <p:cNvSpPr>
            <a:spLocks noGrp="1"/>
          </p:cNvSpPr>
          <p:nvPr>
            <p:ph type="sldNum" sz="quarter" idx="5"/>
          </p:nvPr>
        </p:nvSpPr>
        <p:spPr/>
        <p:txBody>
          <a:bodyPr/>
          <a:lstStyle/>
          <a:p>
            <a:fld id="{21633E5F-3683-0140-832F-D6B972C1BC5D}" type="slidenum">
              <a:rPr lang="en-US" smtClean="0"/>
              <a:t>2</a:t>
            </a:fld>
            <a:endParaRPr lang="en-US" dirty="0"/>
          </a:p>
        </p:txBody>
      </p:sp>
    </p:spTree>
    <p:extLst>
      <p:ext uri="{BB962C8B-B14F-4D97-AF65-F5344CB8AC3E}">
        <p14:creationId xmlns:p14="http://schemas.microsoft.com/office/powerpoint/2010/main" val="3951591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all know that medication nonadherence is a huge challenge.  Looking at all types of medications, approximately 20-30% of prescriptions are never filled.  Additionally, an estimated 50% of medications for chronic disease are not taken as prescribed.</a:t>
            </a:r>
          </a:p>
          <a:p>
            <a:endParaRPr lang="en-US" dirty="0"/>
          </a:p>
          <a:p>
            <a:r>
              <a:rPr lang="en-US" dirty="0"/>
              <a:t>Medication nonadherence is likely responsible for over 100,000 deaths annually in the U.S., and 10% of hospitalizations.  </a:t>
            </a:r>
          </a:p>
          <a:p>
            <a:endParaRPr lang="en-US" dirty="0"/>
          </a:p>
          <a:p>
            <a:r>
              <a:rPr lang="en-US" dirty="0"/>
              <a:t>It is clear that in order to reduce the number of heart attacks and strokes in this country, we need to make a concerted effort to address medication adherence with our patients.</a:t>
            </a:r>
          </a:p>
          <a:p>
            <a:endParaRPr lang="en-US" dirty="0"/>
          </a:p>
        </p:txBody>
      </p:sp>
      <p:sp>
        <p:nvSpPr>
          <p:cNvPr id="4" name="Slide Number Placeholder 3"/>
          <p:cNvSpPr>
            <a:spLocks noGrp="1"/>
          </p:cNvSpPr>
          <p:nvPr>
            <p:ph type="sldNum" sz="quarter" idx="5"/>
          </p:nvPr>
        </p:nvSpPr>
        <p:spPr/>
        <p:txBody>
          <a:bodyPr/>
          <a:lstStyle/>
          <a:p>
            <a:fld id="{1BC60A75-A9AE-432F-82AB-419FBAE1D1BF}" type="slidenum">
              <a:rPr lang="en-US" smtClean="0"/>
              <a:t>3</a:t>
            </a:fld>
            <a:endParaRPr lang="en-US"/>
          </a:p>
        </p:txBody>
      </p:sp>
    </p:spTree>
    <p:extLst>
      <p:ext uri="{BB962C8B-B14F-4D97-AF65-F5344CB8AC3E}">
        <p14:creationId xmlns:p14="http://schemas.microsoft.com/office/powerpoint/2010/main" val="3852158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TextEdit="1"/>
          </p:cNvSpPr>
          <p:nvPr>
            <p:ph type="sldImg"/>
          </p:nvPr>
        </p:nvSpPr>
        <p:spPr>
          <a:ln/>
        </p:spPr>
      </p:sp>
      <p:sp>
        <p:nvSpPr>
          <p:cNvPr id="46083"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spcBef>
                <a:spcPct val="0"/>
              </a:spcBef>
            </a:pPr>
            <a:r>
              <a:rPr lang="en-US" altLang="en-US" sz="1000" dirty="0">
                <a:latin typeface="Arial" pitchFamily="34" charset="0"/>
              </a:rPr>
              <a:t>There are numerous factors that contribute to nonadherence, and multiple models for categorizing these factors.  This is one example from the WHO, which describes factors influencing nonadherence as falling onto five dimensions: social/economic, patient-related, therapy-related, condition-related, and health care system-related.</a:t>
            </a:r>
          </a:p>
          <a:p>
            <a:pPr>
              <a:lnSpc>
                <a:spcPct val="80000"/>
              </a:lnSpc>
              <a:spcBef>
                <a:spcPct val="0"/>
              </a:spcBef>
            </a:pPr>
            <a:endParaRPr lang="en-US" altLang="en-US" sz="1000" dirty="0">
              <a:latin typeface="Arial" pitchFamily="34" charset="0"/>
            </a:endParaRPr>
          </a:p>
          <a:p>
            <a:pPr>
              <a:lnSpc>
                <a:spcPct val="80000"/>
              </a:lnSpc>
              <a:spcBef>
                <a:spcPct val="0"/>
              </a:spcBef>
            </a:pPr>
            <a:r>
              <a:rPr lang="en-US" altLang="en-US" sz="1000" dirty="0">
                <a:latin typeface="Arial" pitchFamily="34" charset="0"/>
              </a:rPr>
              <a:t>Several of these factors can be readily addressed by health care teams, but other factors may sometimes fall outside of our immediate influence.</a:t>
            </a:r>
          </a:p>
        </p:txBody>
      </p:sp>
      <p:sp>
        <p:nvSpPr>
          <p:cNvPr id="46084" name="Slide Number Placeholder 3"/>
          <p:cNvSpPr txBox="1">
            <a:spLocks noGrp="1"/>
          </p:cNvSpPr>
          <p:nvPr/>
        </p:nvSpPr>
        <p:spPr bwMode="auto">
          <a:xfrm>
            <a:off x="3974534" y="8842030"/>
            <a:ext cx="3040592" cy="465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87" tIns="46644" rIns="93287" bIns="46644" anchor="b"/>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747D89B5-950B-4775-8267-BB518B85C002}" type="slidenum">
              <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4161534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key reason that patients may not adhere to statins is that they may be particularly concerned about side effects, especially muscle symptoms. (NOTE: SASE and SAMS are addressed in more detail in another deck)</a:t>
            </a:r>
          </a:p>
          <a:p>
            <a:r>
              <a:rPr lang="en-US" dirty="0"/>
              <a:t>While true serious adverse effects are extremely rare in statin studies (0.001-0.01% of people), patients report them up to 10% of the time in the clinic setting.</a:t>
            </a:r>
          </a:p>
          <a:p>
            <a:r>
              <a:rPr lang="en-US" dirty="0"/>
              <a:t>Some of this may be due to the so-called “nocebo” response.  The nocebo response, “</a:t>
            </a:r>
            <a:r>
              <a:rPr lang="en-US" sz="1200" b="0" i="0" u="none" strike="noStrike" kern="1200" baseline="0" dirty="0">
                <a:solidFill>
                  <a:schemeClr val="tx1"/>
                </a:solidFill>
                <a:latin typeface="+mn-lt"/>
                <a:ea typeface="+mn-ea"/>
                <a:cs typeface="+mn-cs"/>
              </a:rPr>
              <a:t>refers to the induction or worsening of symptoms induced by patients’ expectations of administered therapies.”  In other words, patient’s may expect to have side-effects from their treatment, so they are more likely to report experiencing these symptoms.  It’s important to note that this does not imply that patients are willfully making up these symptoms – the symptoms are real from the patient’s standpoint.  There are strategies to determine whether the patient is experiencing true statin-associated side effects, discussed briefly in this deck, and in more detail in a separate deck.</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Other reasons that statin adherence can prove especially challenging include that hyperlipidemia does not cause symptoms in patients, so it can be tough to appreciate the benefits of treatment.  Especially when the benefits are not immediately visible (</a:t>
            </a:r>
            <a:r>
              <a:rPr lang="en-US" sz="1200" b="0" i="0" u="none" strike="noStrike" kern="1200" baseline="0" dirty="0" err="1">
                <a:solidFill>
                  <a:schemeClr val="tx1"/>
                </a:solidFill>
                <a:latin typeface="+mn-lt"/>
                <a:ea typeface="+mn-ea"/>
                <a:cs typeface="+mn-cs"/>
              </a:rPr>
              <a:t>eg</a:t>
            </a:r>
            <a:r>
              <a:rPr lang="en-US" sz="1200" b="0" i="0" u="none" strike="noStrike" kern="1200" baseline="0" dirty="0">
                <a:solidFill>
                  <a:schemeClr val="tx1"/>
                </a:solidFill>
                <a:latin typeface="+mn-lt"/>
                <a:ea typeface="+mn-ea"/>
                <a:cs typeface="+mn-cs"/>
              </a:rPr>
              <a:t>, avoiding a heart attack in 10 years).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Statins are typically dosed at night, so if patients take their other medications in the morning, they may be more likely to forget their nighttime dose.</a:t>
            </a:r>
          </a:p>
          <a:p>
            <a:endParaRPr lang="en-US" sz="1200" b="0" i="0" u="none" strike="noStrike" kern="1200" baseline="0" dirty="0">
              <a:solidFill>
                <a:schemeClr val="tx1"/>
              </a:solidFill>
              <a:latin typeface="+mn-lt"/>
              <a:ea typeface="+mn-ea"/>
              <a:cs typeface="+mn-cs"/>
            </a:endParaRPr>
          </a:p>
          <a:p>
            <a:r>
              <a:rPr lang="en-US" dirty="0"/>
              <a:t>Lastly, there is no shortage of misinformation and confusing information about statins in the public sphere.  Patients often have pre-conceived ideas about statins, or they hear criticisms from family or friends, that may reduce their willingness to initiate or adhere to a statin.</a:t>
            </a:r>
          </a:p>
        </p:txBody>
      </p:sp>
      <p:sp>
        <p:nvSpPr>
          <p:cNvPr id="4" name="Slide Number Placeholder 3"/>
          <p:cNvSpPr>
            <a:spLocks noGrp="1"/>
          </p:cNvSpPr>
          <p:nvPr>
            <p:ph type="sldNum" sz="quarter" idx="5"/>
          </p:nvPr>
        </p:nvSpPr>
        <p:spPr/>
        <p:txBody>
          <a:bodyPr/>
          <a:lstStyle/>
          <a:p>
            <a:fld id="{1BC60A75-A9AE-432F-82AB-419FBAE1D1BF}" type="slidenum">
              <a:rPr lang="en-US" smtClean="0"/>
              <a:t>5</a:t>
            </a:fld>
            <a:endParaRPr lang="en-US"/>
          </a:p>
        </p:txBody>
      </p:sp>
    </p:spTree>
    <p:extLst>
      <p:ext uri="{BB962C8B-B14F-4D97-AF65-F5344CB8AC3E}">
        <p14:creationId xmlns:p14="http://schemas.microsoft.com/office/powerpoint/2010/main" val="30085922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step towards addressing statin nonadherence is to assess for it.</a:t>
            </a:r>
          </a:p>
          <a:p>
            <a:endParaRPr lang="en-US" dirty="0"/>
          </a:p>
          <a:p>
            <a:r>
              <a:rPr lang="en-US" dirty="0"/>
              <a:t>Adherence assessments can be a number of ways – and you may want to develop more than one approach.  Consider which options are most feasible and acceptable to your clinic workflow and your patients.</a:t>
            </a:r>
          </a:p>
          <a:p>
            <a:endParaRPr lang="en-US" dirty="0"/>
          </a:p>
          <a:p>
            <a:r>
              <a:rPr lang="en-US" dirty="0"/>
              <a:t>Options include</a:t>
            </a:r>
          </a:p>
          <a:p>
            <a:pPr marL="171450" indent="-171450">
              <a:buFontTx/>
              <a:buChar char="-"/>
            </a:pPr>
            <a:r>
              <a:rPr lang="en-US" dirty="0"/>
              <a:t>Implementing an adherence screener (</a:t>
            </a:r>
            <a:r>
              <a:rPr lang="en-US" dirty="0" err="1"/>
              <a:t>eg</a:t>
            </a:r>
            <a:r>
              <a:rPr lang="en-US" dirty="0"/>
              <a:t>, a couple questions) or longer questionnaire. This can be done in pre-visit planning.</a:t>
            </a:r>
          </a:p>
          <a:p>
            <a:pPr marL="171450" indent="-171450">
              <a:buFontTx/>
              <a:buChar char="-"/>
            </a:pPr>
            <a:r>
              <a:rPr lang="en-US" dirty="0"/>
              <a:t>Asking patients to bring pill bottles and conduct pill counts</a:t>
            </a:r>
          </a:p>
          <a:p>
            <a:pPr marL="171450" indent="-171450">
              <a:buFontTx/>
              <a:buChar char="-"/>
            </a:pPr>
            <a:r>
              <a:rPr lang="en-US" dirty="0"/>
              <a:t>Obtaining medication fill data</a:t>
            </a:r>
          </a:p>
          <a:p>
            <a:pPr marL="171450" indent="-171450">
              <a:buFontTx/>
              <a:buChar char="-"/>
            </a:pPr>
            <a:r>
              <a:rPr lang="en-US" dirty="0"/>
              <a:t>Consider other red flags – is the patient missing appointments or have refills not been requested on time?</a:t>
            </a:r>
          </a:p>
          <a:p>
            <a:pPr marL="171450" indent="-171450">
              <a:buFontTx/>
              <a:buChar char="-"/>
            </a:pPr>
            <a:r>
              <a:rPr lang="en-US" dirty="0"/>
              <a:t>Nothing substitutes an open honest conversation with your patient.  Use non-judgmental language, and if a patient is honest about nonadherence, be sure to thank them for their honesty.  Always create an opportunity for patients to share issues with side effects.</a:t>
            </a:r>
          </a:p>
          <a:p>
            <a:pPr marL="0" indent="0">
              <a:buFontTx/>
              <a:buNone/>
            </a:pPr>
            <a:endParaRPr lang="en-US" dirty="0"/>
          </a:p>
          <a:p>
            <a:pPr marL="0" indent="0">
              <a:buFontTx/>
              <a:buNone/>
            </a:pPr>
            <a:r>
              <a:rPr lang="en-US" dirty="0"/>
              <a:t>Remember, use a team-based approach to conduct adherence assessments.  If you have access to a clinical pharmacist, they are well-trained to address adherence with patients.</a:t>
            </a:r>
          </a:p>
        </p:txBody>
      </p:sp>
      <p:sp>
        <p:nvSpPr>
          <p:cNvPr id="4" name="Slide Number Placeholder 3"/>
          <p:cNvSpPr>
            <a:spLocks noGrp="1"/>
          </p:cNvSpPr>
          <p:nvPr>
            <p:ph type="sldNum" sz="quarter" idx="5"/>
          </p:nvPr>
        </p:nvSpPr>
        <p:spPr/>
        <p:txBody>
          <a:bodyPr/>
          <a:lstStyle/>
          <a:p>
            <a:fld id="{1BC60A75-A9AE-432F-82AB-419FBAE1D1BF}" type="slidenum">
              <a:rPr lang="en-US" smtClean="0"/>
              <a:t>6</a:t>
            </a:fld>
            <a:endParaRPr lang="en-US"/>
          </a:p>
        </p:txBody>
      </p:sp>
    </p:spTree>
    <p:extLst>
      <p:ext uri="{BB962C8B-B14F-4D97-AF65-F5344CB8AC3E}">
        <p14:creationId xmlns:p14="http://schemas.microsoft.com/office/powerpoint/2010/main" val="9174710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you have a statin-specific tool in your toolkit when it comes to addressing statin adherence:  statins reduce LDL in a predictable fashion.  This is why you should check a lipid panel 4-12 weeks after initiating a statin, and then annually (or more frequently if needed) from then on.</a:t>
            </a:r>
          </a:p>
          <a:p>
            <a:endParaRPr lang="en-US" dirty="0"/>
          </a:p>
          <a:p>
            <a:r>
              <a:rPr lang="en-US" dirty="0"/>
              <a:t>While not every patient will experience the exact LDL reduction outlined on this slide, the vast majority of patients should experience an LDL drop that is very close.  If you do not see the expected drop in LDL, then use the strategies on the previous slide to assess for nonadherence.  Always assess for nonadherence before simply increasing the patient’s statin dose.</a:t>
            </a:r>
          </a:p>
        </p:txBody>
      </p:sp>
      <p:sp>
        <p:nvSpPr>
          <p:cNvPr id="4" name="Slide Number Placeholder 3"/>
          <p:cNvSpPr>
            <a:spLocks noGrp="1"/>
          </p:cNvSpPr>
          <p:nvPr>
            <p:ph type="sldNum" sz="quarter" idx="5"/>
          </p:nvPr>
        </p:nvSpPr>
        <p:spPr/>
        <p:txBody>
          <a:bodyPr/>
          <a:lstStyle/>
          <a:p>
            <a:fld id="{1BC60A75-A9AE-432F-82AB-419FBAE1D1BF}" type="slidenum">
              <a:rPr lang="en-US" smtClean="0"/>
              <a:t>7</a:t>
            </a:fld>
            <a:endParaRPr lang="en-US"/>
          </a:p>
        </p:txBody>
      </p:sp>
    </p:spTree>
    <p:extLst>
      <p:ext uri="{BB962C8B-B14F-4D97-AF65-F5344CB8AC3E}">
        <p14:creationId xmlns:p14="http://schemas.microsoft.com/office/powerpoint/2010/main" val="39064787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step two addressing nonadherence is to collaborate with your patient to identify potential solutions.  Some solutions may need to be offered on an individualized basis, and some solutions can be done systemically in your center.</a:t>
            </a:r>
          </a:p>
          <a:p>
            <a:endParaRPr lang="en-US" dirty="0"/>
          </a:p>
          <a:p>
            <a:r>
              <a:rPr lang="en-US" dirty="0"/>
              <a:t>-Shared decision making allows you to identify potential risks for nonadherence up front, oftentimes risks for nonadherence can simply be addressed through conversation, correcting misconceptions, </a:t>
            </a:r>
            <a:r>
              <a:rPr lang="en-US" dirty="0" err="1"/>
              <a:t>etc</a:t>
            </a:r>
            <a:endParaRPr lang="en-US" dirty="0"/>
          </a:p>
          <a:p>
            <a:r>
              <a:rPr lang="en-US" dirty="0"/>
              <a:t>-For patients experiencing SAMS, this can typically be addressed by switching to a different statin.  If that is not successful, try lowering the dose of statin.  SASE and SAMS are discussed in more depth in a separate deck.  The ACC’s Statin Intolerance tool (</a:t>
            </a:r>
            <a:r>
              <a:rPr lang="en-US" dirty="0">
                <a:hlinkClick r:id="rId3"/>
              </a:rPr>
              <a:t>http://tools.acc.org/ldl/StatinIntolerance/index.html#!/</a:t>
            </a:r>
            <a:r>
              <a:rPr lang="en-US" dirty="0"/>
              <a:t>) is helpful for determining if SASE’s or SAMS are likely to be statin-related, and determining next steps.</a:t>
            </a:r>
          </a:p>
          <a:p>
            <a:r>
              <a:rPr lang="en-US" dirty="0"/>
              <a:t>-For patient who struggle to remember to take their medication at night, use a statin with a longer half life which can be administered in the morning with other medications</a:t>
            </a:r>
          </a:p>
          <a:p>
            <a:r>
              <a:rPr lang="en-US" dirty="0"/>
              <a:t>-Thankfully most patients have access to low-cost generic statins, but sometimes strategies need to be employed to address cost issues.  </a:t>
            </a:r>
          </a:p>
          <a:p>
            <a:r>
              <a:rPr lang="en-US" dirty="0"/>
              <a:t>-Various tactics can be used to address forgetfulness.  In addition to simplifying a patient’s medication regimen, patients can program reminders on devices, many pharmacies will make blister packs to help patients track whether they’ve taken their medication, etc.</a:t>
            </a:r>
          </a:p>
          <a:p>
            <a:r>
              <a:rPr lang="en-US" dirty="0"/>
              <a:t>-Reminders and opportunities to communicate with the care team can improve adherence.  This can be done by different members of the team (again, clinical pharmacists can be very helpful), and can be done by phone, text, and patient portals.</a:t>
            </a:r>
          </a:p>
          <a:p>
            <a:endParaRPr lang="en-US" dirty="0"/>
          </a:p>
          <a:p>
            <a:endParaRPr lang="en-US" dirty="0"/>
          </a:p>
        </p:txBody>
      </p:sp>
      <p:sp>
        <p:nvSpPr>
          <p:cNvPr id="4" name="Slide Number Placeholder 3"/>
          <p:cNvSpPr>
            <a:spLocks noGrp="1"/>
          </p:cNvSpPr>
          <p:nvPr>
            <p:ph type="sldNum" sz="quarter" idx="5"/>
          </p:nvPr>
        </p:nvSpPr>
        <p:spPr/>
        <p:txBody>
          <a:bodyPr/>
          <a:lstStyle/>
          <a:p>
            <a:fld id="{1BC60A75-A9AE-432F-82AB-419FBAE1D1BF}" type="slidenum">
              <a:rPr lang="en-US" smtClean="0"/>
              <a:t>8</a:t>
            </a:fld>
            <a:endParaRPr lang="en-US"/>
          </a:p>
        </p:txBody>
      </p:sp>
    </p:spTree>
    <p:extLst>
      <p:ext uri="{BB962C8B-B14F-4D97-AF65-F5344CB8AC3E}">
        <p14:creationId xmlns:p14="http://schemas.microsoft.com/office/powerpoint/2010/main" val="8496190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Addressing medication adherence is a great opportunity to grow your relationship with your patient.</a:t>
            </a:r>
          </a:p>
          <a:p>
            <a:r>
              <a:rPr lang="en-US" dirty="0"/>
              <a:t>Oftentimes we assume that nonadherence is due to forgetfulness or resistance to following our advice.  While some adherence is due to forgetfulness, oftentimes nonadherence is an intentional and rational choice by the patient (</a:t>
            </a:r>
            <a:r>
              <a:rPr lang="en-US" dirty="0" err="1"/>
              <a:t>eg</a:t>
            </a:r>
            <a:r>
              <a:rPr lang="en-US" dirty="0"/>
              <a:t>, the medication is too expensive, causes unwanted side effects, or is inconvenient).</a:t>
            </a:r>
          </a:p>
          <a:p>
            <a:r>
              <a:rPr lang="en-US" dirty="0"/>
              <a:t>If you can identify the reasons for nonadherence through open and collaborative communication with your patient, oftentimes solutions become clear.  When you can solve barriers to adherence with your patient, trust grows, and the relationship between your patient and the care team is strengthened.</a:t>
            </a:r>
          </a:p>
          <a:p>
            <a:endParaRPr lang="en-US" dirty="0"/>
          </a:p>
        </p:txBody>
      </p:sp>
      <p:sp>
        <p:nvSpPr>
          <p:cNvPr id="4" name="Slide Number Placeholder 3"/>
          <p:cNvSpPr>
            <a:spLocks noGrp="1"/>
          </p:cNvSpPr>
          <p:nvPr>
            <p:ph type="sldNum" sz="quarter" idx="5"/>
          </p:nvPr>
        </p:nvSpPr>
        <p:spPr/>
        <p:txBody>
          <a:bodyPr/>
          <a:lstStyle/>
          <a:p>
            <a:fld id="{1BC60A75-A9AE-432F-82AB-419FBAE1D1BF}" type="slidenum">
              <a:rPr lang="en-US" smtClean="0"/>
              <a:t>9</a:t>
            </a:fld>
            <a:endParaRPr lang="en-US"/>
          </a:p>
        </p:txBody>
      </p:sp>
    </p:spTree>
    <p:extLst>
      <p:ext uri="{BB962C8B-B14F-4D97-AF65-F5344CB8AC3E}">
        <p14:creationId xmlns:p14="http://schemas.microsoft.com/office/powerpoint/2010/main" val="37313401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67217-4B78-4DB8-A8E3-10A45251CA5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79AB0CA-7B3F-4F5D-90B8-F90BFA58CE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4F0E268-FB93-442C-AE17-94E91D845BC6}"/>
              </a:ext>
            </a:extLst>
          </p:cNvPr>
          <p:cNvSpPr>
            <a:spLocks noGrp="1"/>
          </p:cNvSpPr>
          <p:nvPr>
            <p:ph type="dt" sz="half" idx="10"/>
          </p:nvPr>
        </p:nvSpPr>
        <p:spPr/>
        <p:txBody>
          <a:bodyPr/>
          <a:lstStyle/>
          <a:p>
            <a:fld id="{21E1FF1E-C39B-42FE-BF66-6A4B0D6E1D72}" type="datetimeFigureOut">
              <a:rPr lang="en-US" smtClean="0"/>
              <a:t>12/19/2019</a:t>
            </a:fld>
            <a:endParaRPr lang="en-US"/>
          </a:p>
        </p:txBody>
      </p:sp>
      <p:sp>
        <p:nvSpPr>
          <p:cNvPr id="5" name="Footer Placeholder 4">
            <a:extLst>
              <a:ext uri="{FF2B5EF4-FFF2-40B4-BE49-F238E27FC236}">
                <a16:creationId xmlns:a16="http://schemas.microsoft.com/office/drawing/2014/main" id="{2AA9EAD1-80E6-4316-AD25-5B1C14C3DB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994D41-74D7-4A69-B463-6B3CB4602D67}"/>
              </a:ext>
            </a:extLst>
          </p:cNvPr>
          <p:cNvSpPr>
            <a:spLocks noGrp="1"/>
          </p:cNvSpPr>
          <p:nvPr>
            <p:ph type="sldNum" sz="quarter" idx="12"/>
          </p:nvPr>
        </p:nvSpPr>
        <p:spPr/>
        <p:txBody>
          <a:bodyPr/>
          <a:lstStyle/>
          <a:p>
            <a:fld id="{5FD7BC9F-B4EC-4EC6-BF6F-24C9BD100010}" type="slidenum">
              <a:rPr lang="en-US" smtClean="0"/>
              <a:t>‹#›</a:t>
            </a:fld>
            <a:endParaRPr lang="en-US"/>
          </a:p>
        </p:txBody>
      </p:sp>
    </p:spTree>
    <p:extLst>
      <p:ext uri="{BB962C8B-B14F-4D97-AF65-F5344CB8AC3E}">
        <p14:creationId xmlns:p14="http://schemas.microsoft.com/office/powerpoint/2010/main" val="3187284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6235C-CA40-4370-9A5C-F9486D93A3F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0C7CF7F-58DE-4D9F-AFB5-CD079F2A3B7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F91B7D-C55A-4D29-9D14-E72B6A02DCF1}"/>
              </a:ext>
            </a:extLst>
          </p:cNvPr>
          <p:cNvSpPr>
            <a:spLocks noGrp="1"/>
          </p:cNvSpPr>
          <p:nvPr>
            <p:ph type="dt" sz="half" idx="10"/>
          </p:nvPr>
        </p:nvSpPr>
        <p:spPr/>
        <p:txBody>
          <a:bodyPr/>
          <a:lstStyle/>
          <a:p>
            <a:fld id="{21E1FF1E-C39B-42FE-BF66-6A4B0D6E1D72}" type="datetimeFigureOut">
              <a:rPr lang="en-US" smtClean="0"/>
              <a:t>12/19/2019</a:t>
            </a:fld>
            <a:endParaRPr lang="en-US"/>
          </a:p>
        </p:txBody>
      </p:sp>
      <p:sp>
        <p:nvSpPr>
          <p:cNvPr id="5" name="Footer Placeholder 4">
            <a:extLst>
              <a:ext uri="{FF2B5EF4-FFF2-40B4-BE49-F238E27FC236}">
                <a16:creationId xmlns:a16="http://schemas.microsoft.com/office/drawing/2014/main" id="{C926E219-BFAF-462A-B1ED-00728B574E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EED488-B471-4325-AE8E-3E52E644C195}"/>
              </a:ext>
            </a:extLst>
          </p:cNvPr>
          <p:cNvSpPr>
            <a:spLocks noGrp="1"/>
          </p:cNvSpPr>
          <p:nvPr>
            <p:ph type="sldNum" sz="quarter" idx="12"/>
          </p:nvPr>
        </p:nvSpPr>
        <p:spPr/>
        <p:txBody>
          <a:bodyPr/>
          <a:lstStyle/>
          <a:p>
            <a:fld id="{5FD7BC9F-B4EC-4EC6-BF6F-24C9BD100010}" type="slidenum">
              <a:rPr lang="en-US" smtClean="0"/>
              <a:t>‹#›</a:t>
            </a:fld>
            <a:endParaRPr lang="en-US"/>
          </a:p>
        </p:txBody>
      </p:sp>
    </p:spTree>
    <p:extLst>
      <p:ext uri="{BB962C8B-B14F-4D97-AF65-F5344CB8AC3E}">
        <p14:creationId xmlns:p14="http://schemas.microsoft.com/office/powerpoint/2010/main" val="2987624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A4839A8-4D62-4F48-9491-F0F885DDD4B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D9093F5-F797-455D-A1F4-C9E7D34BB60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D1C3E6-BEB3-4957-A158-021E895BDB24}"/>
              </a:ext>
            </a:extLst>
          </p:cNvPr>
          <p:cNvSpPr>
            <a:spLocks noGrp="1"/>
          </p:cNvSpPr>
          <p:nvPr>
            <p:ph type="dt" sz="half" idx="10"/>
          </p:nvPr>
        </p:nvSpPr>
        <p:spPr/>
        <p:txBody>
          <a:bodyPr/>
          <a:lstStyle/>
          <a:p>
            <a:fld id="{21E1FF1E-C39B-42FE-BF66-6A4B0D6E1D72}" type="datetimeFigureOut">
              <a:rPr lang="en-US" smtClean="0"/>
              <a:t>12/19/2019</a:t>
            </a:fld>
            <a:endParaRPr lang="en-US"/>
          </a:p>
        </p:txBody>
      </p:sp>
      <p:sp>
        <p:nvSpPr>
          <p:cNvPr id="5" name="Footer Placeholder 4">
            <a:extLst>
              <a:ext uri="{FF2B5EF4-FFF2-40B4-BE49-F238E27FC236}">
                <a16:creationId xmlns:a16="http://schemas.microsoft.com/office/drawing/2014/main" id="{D569C7F4-248C-403D-9C53-E898A601F5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E72FE2-F701-49F6-8633-6CD21170F51D}"/>
              </a:ext>
            </a:extLst>
          </p:cNvPr>
          <p:cNvSpPr>
            <a:spLocks noGrp="1"/>
          </p:cNvSpPr>
          <p:nvPr>
            <p:ph type="sldNum" sz="quarter" idx="12"/>
          </p:nvPr>
        </p:nvSpPr>
        <p:spPr/>
        <p:txBody>
          <a:bodyPr/>
          <a:lstStyle/>
          <a:p>
            <a:fld id="{5FD7BC9F-B4EC-4EC6-BF6F-24C9BD100010}" type="slidenum">
              <a:rPr lang="en-US" smtClean="0"/>
              <a:t>‹#›</a:t>
            </a:fld>
            <a:endParaRPr lang="en-US"/>
          </a:p>
        </p:txBody>
      </p:sp>
    </p:spTree>
    <p:extLst>
      <p:ext uri="{BB962C8B-B14F-4D97-AF65-F5344CB8AC3E}">
        <p14:creationId xmlns:p14="http://schemas.microsoft.com/office/powerpoint/2010/main" val="12707037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5235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0537C-0E49-4AAA-80CF-E5EFC13801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348DCD-C23A-4AB6-99F3-374DEA4EACD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427E44-F89E-4086-9403-97FEC5E41FCF}"/>
              </a:ext>
            </a:extLst>
          </p:cNvPr>
          <p:cNvSpPr>
            <a:spLocks noGrp="1"/>
          </p:cNvSpPr>
          <p:nvPr>
            <p:ph type="dt" sz="half" idx="10"/>
          </p:nvPr>
        </p:nvSpPr>
        <p:spPr/>
        <p:txBody>
          <a:bodyPr/>
          <a:lstStyle/>
          <a:p>
            <a:fld id="{21E1FF1E-C39B-42FE-BF66-6A4B0D6E1D72}" type="datetimeFigureOut">
              <a:rPr lang="en-US" smtClean="0"/>
              <a:t>12/19/2019</a:t>
            </a:fld>
            <a:endParaRPr lang="en-US"/>
          </a:p>
        </p:txBody>
      </p:sp>
      <p:sp>
        <p:nvSpPr>
          <p:cNvPr id="5" name="Footer Placeholder 4">
            <a:extLst>
              <a:ext uri="{FF2B5EF4-FFF2-40B4-BE49-F238E27FC236}">
                <a16:creationId xmlns:a16="http://schemas.microsoft.com/office/drawing/2014/main" id="{9C994C1E-33FA-4F4A-828F-1EA5A7368C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5A19C0-453B-4A79-836D-C3AD8A0B0BC0}"/>
              </a:ext>
            </a:extLst>
          </p:cNvPr>
          <p:cNvSpPr>
            <a:spLocks noGrp="1"/>
          </p:cNvSpPr>
          <p:nvPr>
            <p:ph type="sldNum" sz="quarter" idx="12"/>
          </p:nvPr>
        </p:nvSpPr>
        <p:spPr/>
        <p:txBody>
          <a:bodyPr/>
          <a:lstStyle/>
          <a:p>
            <a:fld id="{5FD7BC9F-B4EC-4EC6-BF6F-24C9BD100010}" type="slidenum">
              <a:rPr lang="en-US" smtClean="0"/>
              <a:t>‹#›</a:t>
            </a:fld>
            <a:endParaRPr lang="en-US"/>
          </a:p>
        </p:txBody>
      </p:sp>
    </p:spTree>
    <p:extLst>
      <p:ext uri="{BB962C8B-B14F-4D97-AF65-F5344CB8AC3E}">
        <p14:creationId xmlns:p14="http://schemas.microsoft.com/office/powerpoint/2010/main" val="1102649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1688D-99A5-43A4-BCAA-9D418C3D1DB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F98CCF1-0854-49B4-B5C2-8C09512D8BD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415F484-612B-4F5C-A8A5-42CA80C1113C}"/>
              </a:ext>
            </a:extLst>
          </p:cNvPr>
          <p:cNvSpPr>
            <a:spLocks noGrp="1"/>
          </p:cNvSpPr>
          <p:nvPr>
            <p:ph type="dt" sz="half" idx="10"/>
          </p:nvPr>
        </p:nvSpPr>
        <p:spPr/>
        <p:txBody>
          <a:bodyPr/>
          <a:lstStyle/>
          <a:p>
            <a:fld id="{21E1FF1E-C39B-42FE-BF66-6A4B0D6E1D72}" type="datetimeFigureOut">
              <a:rPr lang="en-US" smtClean="0"/>
              <a:t>12/19/2019</a:t>
            </a:fld>
            <a:endParaRPr lang="en-US"/>
          </a:p>
        </p:txBody>
      </p:sp>
      <p:sp>
        <p:nvSpPr>
          <p:cNvPr id="5" name="Footer Placeholder 4">
            <a:extLst>
              <a:ext uri="{FF2B5EF4-FFF2-40B4-BE49-F238E27FC236}">
                <a16:creationId xmlns:a16="http://schemas.microsoft.com/office/drawing/2014/main" id="{626BF32F-5894-4AC9-8D83-BF6729BF6D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7A5935-45FF-426E-A8FD-4E84346E6F77}"/>
              </a:ext>
            </a:extLst>
          </p:cNvPr>
          <p:cNvSpPr>
            <a:spLocks noGrp="1"/>
          </p:cNvSpPr>
          <p:nvPr>
            <p:ph type="sldNum" sz="quarter" idx="12"/>
          </p:nvPr>
        </p:nvSpPr>
        <p:spPr/>
        <p:txBody>
          <a:bodyPr/>
          <a:lstStyle/>
          <a:p>
            <a:fld id="{5FD7BC9F-B4EC-4EC6-BF6F-24C9BD100010}" type="slidenum">
              <a:rPr lang="en-US" smtClean="0"/>
              <a:t>‹#›</a:t>
            </a:fld>
            <a:endParaRPr lang="en-US"/>
          </a:p>
        </p:txBody>
      </p:sp>
    </p:spTree>
    <p:extLst>
      <p:ext uri="{BB962C8B-B14F-4D97-AF65-F5344CB8AC3E}">
        <p14:creationId xmlns:p14="http://schemas.microsoft.com/office/powerpoint/2010/main" val="998048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FC9D0-CB0F-4B6E-8338-1C6ECA5F57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6232350-D83B-4AEF-A754-55B03680F89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4911CD0-88C7-4308-998B-2C33CD162A5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26866B-5161-4960-94B1-2DC099C27390}"/>
              </a:ext>
            </a:extLst>
          </p:cNvPr>
          <p:cNvSpPr>
            <a:spLocks noGrp="1"/>
          </p:cNvSpPr>
          <p:nvPr>
            <p:ph type="dt" sz="half" idx="10"/>
          </p:nvPr>
        </p:nvSpPr>
        <p:spPr/>
        <p:txBody>
          <a:bodyPr/>
          <a:lstStyle/>
          <a:p>
            <a:fld id="{21E1FF1E-C39B-42FE-BF66-6A4B0D6E1D72}" type="datetimeFigureOut">
              <a:rPr lang="en-US" smtClean="0"/>
              <a:t>12/19/2019</a:t>
            </a:fld>
            <a:endParaRPr lang="en-US"/>
          </a:p>
        </p:txBody>
      </p:sp>
      <p:sp>
        <p:nvSpPr>
          <p:cNvPr id="6" name="Footer Placeholder 5">
            <a:extLst>
              <a:ext uri="{FF2B5EF4-FFF2-40B4-BE49-F238E27FC236}">
                <a16:creationId xmlns:a16="http://schemas.microsoft.com/office/drawing/2014/main" id="{21441EE8-B1CD-483F-9135-06CC580529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F45DDC-0635-48F7-8653-2BF88EFD4051}"/>
              </a:ext>
            </a:extLst>
          </p:cNvPr>
          <p:cNvSpPr>
            <a:spLocks noGrp="1"/>
          </p:cNvSpPr>
          <p:nvPr>
            <p:ph type="sldNum" sz="quarter" idx="12"/>
          </p:nvPr>
        </p:nvSpPr>
        <p:spPr/>
        <p:txBody>
          <a:bodyPr/>
          <a:lstStyle/>
          <a:p>
            <a:fld id="{5FD7BC9F-B4EC-4EC6-BF6F-24C9BD100010}" type="slidenum">
              <a:rPr lang="en-US" smtClean="0"/>
              <a:t>‹#›</a:t>
            </a:fld>
            <a:endParaRPr lang="en-US"/>
          </a:p>
        </p:txBody>
      </p:sp>
    </p:spTree>
    <p:extLst>
      <p:ext uri="{BB962C8B-B14F-4D97-AF65-F5344CB8AC3E}">
        <p14:creationId xmlns:p14="http://schemas.microsoft.com/office/powerpoint/2010/main" val="3506732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D9BC0-DAB6-4DFC-AEB5-23386578A19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9793E50-275A-40B5-924E-7D9C64772E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3F6B6CE-E8A9-4F45-BE84-76B1F17D6FC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FE92FC1-A19E-450F-B8CF-1B8071D85E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AB022A5-3B9D-4390-9CE4-FEA26CF0E8B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0C392AB-644A-4ABE-9D11-6A62C4AB13DE}"/>
              </a:ext>
            </a:extLst>
          </p:cNvPr>
          <p:cNvSpPr>
            <a:spLocks noGrp="1"/>
          </p:cNvSpPr>
          <p:nvPr>
            <p:ph type="dt" sz="half" idx="10"/>
          </p:nvPr>
        </p:nvSpPr>
        <p:spPr/>
        <p:txBody>
          <a:bodyPr/>
          <a:lstStyle/>
          <a:p>
            <a:fld id="{21E1FF1E-C39B-42FE-BF66-6A4B0D6E1D72}" type="datetimeFigureOut">
              <a:rPr lang="en-US" smtClean="0"/>
              <a:t>12/19/2019</a:t>
            </a:fld>
            <a:endParaRPr lang="en-US"/>
          </a:p>
        </p:txBody>
      </p:sp>
      <p:sp>
        <p:nvSpPr>
          <p:cNvPr id="8" name="Footer Placeholder 7">
            <a:extLst>
              <a:ext uri="{FF2B5EF4-FFF2-40B4-BE49-F238E27FC236}">
                <a16:creationId xmlns:a16="http://schemas.microsoft.com/office/drawing/2014/main" id="{46E04E6D-73D4-46D7-A64E-E3C195D0986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034205A-7F4D-480A-A0A1-0DB066291B3A}"/>
              </a:ext>
            </a:extLst>
          </p:cNvPr>
          <p:cNvSpPr>
            <a:spLocks noGrp="1"/>
          </p:cNvSpPr>
          <p:nvPr>
            <p:ph type="sldNum" sz="quarter" idx="12"/>
          </p:nvPr>
        </p:nvSpPr>
        <p:spPr/>
        <p:txBody>
          <a:bodyPr/>
          <a:lstStyle/>
          <a:p>
            <a:fld id="{5FD7BC9F-B4EC-4EC6-BF6F-24C9BD100010}" type="slidenum">
              <a:rPr lang="en-US" smtClean="0"/>
              <a:t>‹#›</a:t>
            </a:fld>
            <a:endParaRPr lang="en-US"/>
          </a:p>
        </p:txBody>
      </p:sp>
    </p:spTree>
    <p:extLst>
      <p:ext uri="{BB962C8B-B14F-4D97-AF65-F5344CB8AC3E}">
        <p14:creationId xmlns:p14="http://schemas.microsoft.com/office/powerpoint/2010/main" val="3537912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037C6-3692-449F-88FA-E5540C2AE0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9D52891-27C8-4622-86D1-62AA23EC03B1}"/>
              </a:ext>
            </a:extLst>
          </p:cNvPr>
          <p:cNvSpPr>
            <a:spLocks noGrp="1"/>
          </p:cNvSpPr>
          <p:nvPr>
            <p:ph type="dt" sz="half" idx="10"/>
          </p:nvPr>
        </p:nvSpPr>
        <p:spPr/>
        <p:txBody>
          <a:bodyPr/>
          <a:lstStyle/>
          <a:p>
            <a:fld id="{21E1FF1E-C39B-42FE-BF66-6A4B0D6E1D72}" type="datetimeFigureOut">
              <a:rPr lang="en-US" smtClean="0"/>
              <a:t>12/19/2019</a:t>
            </a:fld>
            <a:endParaRPr lang="en-US"/>
          </a:p>
        </p:txBody>
      </p:sp>
      <p:sp>
        <p:nvSpPr>
          <p:cNvPr id="4" name="Footer Placeholder 3">
            <a:extLst>
              <a:ext uri="{FF2B5EF4-FFF2-40B4-BE49-F238E27FC236}">
                <a16:creationId xmlns:a16="http://schemas.microsoft.com/office/drawing/2014/main" id="{5CF1E244-9538-46E0-AD3A-C9B583C5CE2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1645342-9E2A-469D-950F-E29FD07EBB58}"/>
              </a:ext>
            </a:extLst>
          </p:cNvPr>
          <p:cNvSpPr>
            <a:spLocks noGrp="1"/>
          </p:cNvSpPr>
          <p:nvPr>
            <p:ph type="sldNum" sz="quarter" idx="12"/>
          </p:nvPr>
        </p:nvSpPr>
        <p:spPr/>
        <p:txBody>
          <a:bodyPr/>
          <a:lstStyle/>
          <a:p>
            <a:fld id="{5FD7BC9F-B4EC-4EC6-BF6F-24C9BD100010}" type="slidenum">
              <a:rPr lang="en-US" smtClean="0"/>
              <a:t>‹#›</a:t>
            </a:fld>
            <a:endParaRPr lang="en-US"/>
          </a:p>
        </p:txBody>
      </p:sp>
    </p:spTree>
    <p:extLst>
      <p:ext uri="{BB962C8B-B14F-4D97-AF65-F5344CB8AC3E}">
        <p14:creationId xmlns:p14="http://schemas.microsoft.com/office/powerpoint/2010/main" val="2462986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2C2C95-976E-46DC-B109-2860203AA53E}"/>
              </a:ext>
            </a:extLst>
          </p:cNvPr>
          <p:cNvSpPr>
            <a:spLocks noGrp="1"/>
          </p:cNvSpPr>
          <p:nvPr>
            <p:ph type="dt" sz="half" idx="10"/>
          </p:nvPr>
        </p:nvSpPr>
        <p:spPr/>
        <p:txBody>
          <a:bodyPr/>
          <a:lstStyle/>
          <a:p>
            <a:fld id="{21E1FF1E-C39B-42FE-BF66-6A4B0D6E1D72}" type="datetimeFigureOut">
              <a:rPr lang="en-US" smtClean="0"/>
              <a:t>12/19/2019</a:t>
            </a:fld>
            <a:endParaRPr lang="en-US"/>
          </a:p>
        </p:txBody>
      </p:sp>
      <p:sp>
        <p:nvSpPr>
          <p:cNvPr id="3" name="Footer Placeholder 2">
            <a:extLst>
              <a:ext uri="{FF2B5EF4-FFF2-40B4-BE49-F238E27FC236}">
                <a16:creationId xmlns:a16="http://schemas.microsoft.com/office/drawing/2014/main" id="{E73509C6-A9B6-4E1B-A26E-81DFEA9B9D5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90D0B02-EDEA-4391-84DC-8EF8591783A5}"/>
              </a:ext>
            </a:extLst>
          </p:cNvPr>
          <p:cNvSpPr>
            <a:spLocks noGrp="1"/>
          </p:cNvSpPr>
          <p:nvPr>
            <p:ph type="sldNum" sz="quarter" idx="12"/>
          </p:nvPr>
        </p:nvSpPr>
        <p:spPr/>
        <p:txBody>
          <a:bodyPr/>
          <a:lstStyle/>
          <a:p>
            <a:fld id="{5FD7BC9F-B4EC-4EC6-BF6F-24C9BD100010}" type="slidenum">
              <a:rPr lang="en-US" smtClean="0"/>
              <a:t>‹#›</a:t>
            </a:fld>
            <a:endParaRPr lang="en-US"/>
          </a:p>
        </p:txBody>
      </p:sp>
    </p:spTree>
    <p:extLst>
      <p:ext uri="{BB962C8B-B14F-4D97-AF65-F5344CB8AC3E}">
        <p14:creationId xmlns:p14="http://schemas.microsoft.com/office/powerpoint/2010/main" val="4150216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7DD2D-4049-45D0-9FF4-40A22E54F7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1C3BA60-CCD8-4CF6-8C33-3C1E91432C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E41EF84-54CF-4E03-AAC7-511A79541B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00800F6-F3B8-4812-864E-E8D9CA9BE53E}"/>
              </a:ext>
            </a:extLst>
          </p:cNvPr>
          <p:cNvSpPr>
            <a:spLocks noGrp="1"/>
          </p:cNvSpPr>
          <p:nvPr>
            <p:ph type="dt" sz="half" idx="10"/>
          </p:nvPr>
        </p:nvSpPr>
        <p:spPr/>
        <p:txBody>
          <a:bodyPr/>
          <a:lstStyle/>
          <a:p>
            <a:fld id="{21E1FF1E-C39B-42FE-BF66-6A4B0D6E1D72}" type="datetimeFigureOut">
              <a:rPr lang="en-US" smtClean="0"/>
              <a:t>12/19/2019</a:t>
            </a:fld>
            <a:endParaRPr lang="en-US"/>
          </a:p>
        </p:txBody>
      </p:sp>
      <p:sp>
        <p:nvSpPr>
          <p:cNvPr id="6" name="Footer Placeholder 5">
            <a:extLst>
              <a:ext uri="{FF2B5EF4-FFF2-40B4-BE49-F238E27FC236}">
                <a16:creationId xmlns:a16="http://schemas.microsoft.com/office/drawing/2014/main" id="{7CE2E1FF-32C0-4CD9-8301-855480166B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4E2A7A-32E7-4C57-899E-5FC31A5C7BEF}"/>
              </a:ext>
            </a:extLst>
          </p:cNvPr>
          <p:cNvSpPr>
            <a:spLocks noGrp="1"/>
          </p:cNvSpPr>
          <p:nvPr>
            <p:ph type="sldNum" sz="quarter" idx="12"/>
          </p:nvPr>
        </p:nvSpPr>
        <p:spPr/>
        <p:txBody>
          <a:bodyPr/>
          <a:lstStyle/>
          <a:p>
            <a:fld id="{5FD7BC9F-B4EC-4EC6-BF6F-24C9BD100010}" type="slidenum">
              <a:rPr lang="en-US" smtClean="0"/>
              <a:t>‹#›</a:t>
            </a:fld>
            <a:endParaRPr lang="en-US"/>
          </a:p>
        </p:txBody>
      </p:sp>
    </p:spTree>
    <p:extLst>
      <p:ext uri="{BB962C8B-B14F-4D97-AF65-F5344CB8AC3E}">
        <p14:creationId xmlns:p14="http://schemas.microsoft.com/office/powerpoint/2010/main" val="2804342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0ACF1-740D-480B-80C0-29FE97F67C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764A788-D59A-4892-9D2E-A850C300DE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D0BEBB3-2A72-4571-A2BB-09B706F0E2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A408696-1646-40A4-948E-F5E86B98F5AC}"/>
              </a:ext>
            </a:extLst>
          </p:cNvPr>
          <p:cNvSpPr>
            <a:spLocks noGrp="1"/>
          </p:cNvSpPr>
          <p:nvPr>
            <p:ph type="dt" sz="half" idx="10"/>
          </p:nvPr>
        </p:nvSpPr>
        <p:spPr/>
        <p:txBody>
          <a:bodyPr/>
          <a:lstStyle/>
          <a:p>
            <a:fld id="{21E1FF1E-C39B-42FE-BF66-6A4B0D6E1D72}" type="datetimeFigureOut">
              <a:rPr lang="en-US" smtClean="0"/>
              <a:t>12/19/2019</a:t>
            </a:fld>
            <a:endParaRPr lang="en-US"/>
          </a:p>
        </p:txBody>
      </p:sp>
      <p:sp>
        <p:nvSpPr>
          <p:cNvPr id="6" name="Footer Placeholder 5">
            <a:extLst>
              <a:ext uri="{FF2B5EF4-FFF2-40B4-BE49-F238E27FC236}">
                <a16:creationId xmlns:a16="http://schemas.microsoft.com/office/drawing/2014/main" id="{494CBA46-C025-4B65-895D-995BFC264B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0341F3-DF1A-47DE-B819-7948440A47AA}"/>
              </a:ext>
            </a:extLst>
          </p:cNvPr>
          <p:cNvSpPr>
            <a:spLocks noGrp="1"/>
          </p:cNvSpPr>
          <p:nvPr>
            <p:ph type="sldNum" sz="quarter" idx="12"/>
          </p:nvPr>
        </p:nvSpPr>
        <p:spPr/>
        <p:txBody>
          <a:bodyPr/>
          <a:lstStyle/>
          <a:p>
            <a:fld id="{5FD7BC9F-B4EC-4EC6-BF6F-24C9BD100010}" type="slidenum">
              <a:rPr lang="en-US" smtClean="0"/>
              <a:t>‹#›</a:t>
            </a:fld>
            <a:endParaRPr lang="en-US"/>
          </a:p>
        </p:txBody>
      </p:sp>
    </p:spTree>
    <p:extLst>
      <p:ext uri="{BB962C8B-B14F-4D97-AF65-F5344CB8AC3E}">
        <p14:creationId xmlns:p14="http://schemas.microsoft.com/office/powerpoint/2010/main" val="2365286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F59B02-6C2C-421A-A38A-90AEC00A6A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D942EEE-841A-4168-985C-64E64A453A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7F00E2-2C75-4A8C-B8AF-780F2379F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E1FF1E-C39B-42FE-BF66-6A4B0D6E1D72}" type="datetimeFigureOut">
              <a:rPr lang="en-US" smtClean="0"/>
              <a:t>12/19/2019</a:t>
            </a:fld>
            <a:endParaRPr lang="en-US"/>
          </a:p>
        </p:txBody>
      </p:sp>
      <p:sp>
        <p:nvSpPr>
          <p:cNvPr id="5" name="Footer Placeholder 4">
            <a:extLst>
              <a:ext uri="{FF2B5EF4-FFF2-40B4-BE49-F238E27FC236}">
                <a16:creationId xmlns:a16="http://schemas.microsoft.com/office/drawing/2014/main" id="{55498426-EC5F-4A20-BA7B-86C8081615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CA24A4D-952E-4DB7-92ED-361553C005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D7BC9F-B4EC-4EC6-BF6F-24C9BD100010}" type="slidenum">
              <a:rPr lang="en-US" smtClean="0"/>
              <a:t>‹#›</a:t>
            </a:fld>
            <a:endParaRPr lang="en-US"/>
          </a:p>
        </p:txBody>
      </p:sp>
    </p:spTree>
    <p:extLst>
      <p:ext uri="{BB962C8B-B14F-4D97-AF65-F5344CB8AC3E}">
        <p14:creationId xmlns:p14="http://schemas.microsoft.com/office/powerpoint/2010/main" val="39428222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5573D2-D86F-4BD3-9EE3-2ADB8A64DFB6}"/>
              </a:ext>
            </a:extLst>
          </p:cNvPr>
          <p:cNvSpPr>
            <a:spLocks noGrp="1"/>
          </p:cNvSpPr>
          <p:nvPr>
            <p:ph type="title"/>
          </p:nvPr>
        </p:nvSpPr>
        <p:spPr/>
        <p:txBody>
          <a:bodyPr/>
          <a:lstStyle/>
          <a:p>
            <a:r>
              <a:rPr lang="en-US" dirty="0">
                <a:solidFill>
                  <a:schemeClr val="tx1"/>
                </a:solidFill>
              </a:rPr>
              <a:t>Statin Adherence</a:t>
            </a:r>
          </a:p>
        </p:txBody>
      </p:sp>
      <p:sp>
        <p:nvSpPr>
          <p:cNvPr id="3" name="Subtitle 2">
            <a:extLst>
              <a:ext uri="{FF2B5EF4-FFF2-40B4-BE49-F238E27FC236}">
                <a16:creationId xmlns:a16="http://schemas.microsoft.com/office/drawing/2014/main" id="{1A087CEF-F970-4471-9D21-FCC661A28DB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540712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7AA40-50F8-4DE4-A125-60100D748A38}"/>
              </a:ext>
            </a:extLst>
          </p:cNvPr>
          <p:cNvSpPr>
            <a:spLocks noGrp="1"/>
          </p:cNvSpPr>
          <p:nvPr>
            <p:ph type="title"/>
          </p:nvPr>
        </p:nvSpPr>
        <p:spPr/>
        <p:txBody>
          <a:bodyPr/>
          <a:lstStyle/>
          <a:p>
            <a:r>
              <a:rPr lang="en-US" dirty="0"/>
              <a:t>&lt;&lt;Placeholder for center performance&gt;&gt;</a:t>
            </a:r>
          </a:p>
        </p:txBody>
      </p:sp>
      <p:sp>
        <p:nvSpPr>
          <p:cNvPr id="3" name="Content Placeholder 2">
            <a:extLst>
              <a:ext uri="{FF2B5EF4-FFF2-40B4-BE49-F238E27FC236}">
                <a16:creationId xmlns:a16="http://schemas.microsoft.com/office/drawing/2014/main" id="{0BBB6A0C-9CED-405C-A502-EDA3988BC6CE}"/>
              </a:ext>
            </a:extLst>
          </p:cNvPr>
          <p:cNvSpPr>
            <a:spLocks noGrp="1"/>
          </p:cNvSpPr>
          <p:nvPr>
            <p:ph idx="1"/>
          </p:nvPr>
        </p:nvSpPr>
        <p:spPr/>
        <p:txBody>
          <a:bodyPr/>
          <a:lstStyle/>
          <a:p>
            <a:r>
              <a:rPr lang="en-US" dirty="0"/>
              <a:t>How are we doing?</a:t>
            </a:r>
          </a:p>
          <a:p>
            <a:endParaRPr lang="en-US" dirty="0"/>
          </a:p>
          <a:p>
            <a:r>
              <a:rPr lang="en-US" dirty="0"/>
              <a:t>Insert site-specific data here</a:t>
            </a:r>
          </a:p>
          <a:p>
            <a:r>
              <a:rPr lang="en-US" dirty="0"/>
              <a:t>Review with team performance in each of the three high risk groups</a:t>
            </a:r>
          </a:p>
        </p:txBody>
      </p:sp>
    </p:spTree>
    <p:extLst>
      <p:ext uri="{BB962C8B-B14F-4D97-AF65-F5344CB8AC3E}">
        <p14:creationId xmlns:p14="http://schemas.microsoft.com/office/powerpoint/2010/main" val="26628796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96E59-F7E9-434F-80C4-A7C932B090F3}"/>
              </a:ext>
            </a:extLst>
          </p:cNvPr>
          <p:cNvSpPr>
            <a:spLocks noGrp="1"/>
          </p:cNvSpPr>
          <p:nvPr>
            <p:ph type="title"/>
          </p:nvPr>
        </p:nvSpPr>
        <p:spPr/>
        <p:txBody>
          <a:bodyPr/>
          <a:lstStyle/>
          <a:p>
            <a:r>
              <a:rPr lang="en-US" dirty="0"/>
              <a:t>&lt;&lt;Placeholder for next steps&gt;&gt;</a:t>
            </a:r>
          </a:p>
        </p:txBody>
      </p:sp>
      <p:sp>
        <p:nvSpPr>
          <p:cNvPr id="3" name="Content Placeholder 2">
            <a:extLst>
              <a:ext uri="{FF2B5EF4-FFF2-40B4-BE49-F238E27FC236}">
                <a16:creationId xmlns:a16="http://schemas.microsoft.com/office/drawing/2014/main" id="{78F1AAFD-823C-4DDA-A8B2-406F3C3BE936}"/>
              </a:ext>
            </a:extLst>
          </p:cNvPr>
          <p:cNvSpPr>
            <a:spLocks noGrp="1"/>
          </p:cNvSpPr>
          <p:nvPr>
            <p:ph idx="1"/>
          </p:nvPr>
        </p:nvSpPr>
        <p:spPr/>
        <p:txBody>
          <a:bodyPr/>
          <a:lstStyle/>
          <a:p>
            <a:r>
              <a:rPr lang="en-US" dirty="0"/>
              <a:t>Given our data, what are we doing to improve?</a:t>
            </a:r>
          </a:p>
          <a:p>
            <a:endParaRPr lang="en-US" dirty="0"/>
          </a:p>
          <a:p>
            <a:r>
              <a:rPr lang="en-US" dirty="0"/>
              <a:t>Insert plans for quality improvement and associated timeline</a:t>
            </a:r>
          </a:p>
        </p:txBody>
      </p:sp>
    </p:spTree>
    <p:extLst>
      <p:ext uri="{BB962C8B-B14F-4D97-AF65-F5344CB8AC3E}">
        <p14:creationId xmlns:p14="http://schemas.microsoft.com/office/powerpoint/2010/main" val="38614648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2168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800A9-29F9-42CE-8B0D-CEF814FFCAA5}"/>
              </a:ext>
            </a:extLst>
          </p:cNvPr>
          <p:cNvSpPr>
            <a:spLocks noGrp="1"/>
          </p:cNvSpPr>
          <p:nvPr>
            <p:ph type="title"/>
          </p:nvPr>
        </p:nvSpPr>
        <p:spPr/>
        <p:txBody>
          <a:bodyPr>
            <a:normAutofit/>
          </a:bodyPr>
          <a:lstStyle/>
          <a:p>
            <a:r>
              <a:rPr lang="en-US" sz="4000" dirty="0"/>
              <a:t>Purpose</a:t>
            </a:r>
          </a:p>
        </p:txBody>
      </p:sp>
      <p:sp>
        <p:nvSpPr>
          <p:cNvPr id="3" name="Content Placeholder 2">
            <a:extLst>
              <a:ext uri="{FF2B5EF4-FFF2-40B4-BE49-F238E27FC236}">
                <a16:creationId xmlns:a16="http://schemas.microsoft.com/office/drawing/2014/main" id="{7A9ABA0F-FD3A-4451-A79A-86BCB9E5C520}"/>
              </a:ext>
            </a:extLst>
          </p:cNvPr>
          <p:cNvSpPr>
            <a:spLocks noGrp="1"/>
          </p:cNvSpPr>
          <p:nvPr>
            <p:ph idx="1"/>
          </p:nvPr>
        </p:nvSpPr>
        <p:spPr/>
        <p:txBody>
          <a:bodyPr/>
          <a:lstStyle/>
          <a:p>
            <a:r>
              <a:rPr lang="en-US" dirty="0"/>
              <a:t>Outline the issue of medication nonadherence and reasons that patients may not adhere to medications (with a particular focus on statin)</a:t>
            </a:r>
          </a:p>
          <a:p>
            <a:r>
              <a:rPr lang="en-US" dirty="0"/>
              <a:t>Review strategies to improve patient adherence to statins</a:t>
            </a:r>
          </a:p>
        </p:txBody>
      </p:sp>
      <p:sp>
        <p:nvSpPr>
          <p:cNvPr id="4" name="Slide Number Placeholder 3">
            <a:extLst>
              <a:ext uri="{FF2B5EF4-FFF2-40B4-BE49-F238E27FC236}">
                <a16:creationId xmlns:a16="http://schemas.microsoft.com/office/drawing/2014/main" id="{91866196-FF24-478F-90F7-881216F6550D}"/>
              </a:ext>
            </a:extLst>
          </p:cNvPr>
          <p:cNvSpPr>
            <a:spLocks noGrp="1"/>
          </p:cNvSpPr>
          <p:nvPr>
            <p:ph type="sldNum" sz="quarter" idx="10"/>
          </p:nvPr>
        </p:nvSpPr>
        <p:spPr/>
        <p:txBody>
          <a:bodyPr/>
          <a:lstStyle/>
          <a:p>
            <a:fld id="{DA05D499-8038-C642-91E0-FF7B8677CF19}" type="slidenum">
              <a:rPr lang="en-US" smtClean="0"/>
              <a:pPr/>
              <a:t>2</a:t>
            </a:fld>
            <a:endParaRPr lang="en-US" dirty="0"/>
          </a:p>
        </p:txBody>
      </p:sp>
    </p:spTree>
    <p:extLst>
      <p:ext uri="{BB962C8B-B14F-4D97-AF65-F5344CB8AC3E}">
        <p14:creationId xmlns:p14="http://schemas.microsoft.com/office/powerpoint/2010/main" val="1763831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61A495C-A48E-45CB-B3F6-080530E1A8D7}"/>
              </a:ext>
            </a:extLst>
          </p:cNvPr>
          <p:cNvSpPr>
            <a:spLocks noGrp="1"/>
          </p:cNvSpPr>
          <p:nvPr>
            <p:ph type="title"/>
          </p:nvPr>
        </p:nvSpPr>
        <p:spPr/>
        <p:txBody>
          <a:bodyPr/>
          <a:lstStyle/>
          <a:p>
            <a:r>
              <a:rPr lang="en-US" dirty="0"/>
              <a:t>The State of Nonadherence</a:t>
            </a:r>
          </a:p>
        </p:txBody>
      </p:sp>
      <p:sp>
        <p:nvSpPr>
          <p:cNvPr id="4" name="Content Placeholder 3">
            <a:extLst>
              <a:ext uri="{FF2B5EF4-FFF2-40B4-BE49-F238E27FC236}">
                <a16:creationId xmlns:a16="http://schemas.microsoft.com/office/drawing/2014/main" id="{9B99F03C-EBBC-4E62-A787-01ECD0C7B835}"/>
              </a:ext>
            </a:extLst>
          </p:cNvPr>
          <p:cNvSpPr>
            <a:spLocks noGrp="1"/>
          </p:cNvSpPr>
          <p:nvPr>
            <p:ph idx="1"/>
          </p:nvPr>
        </p:nvSpPr>
        <p:spPr/>
        <p:txBody>
          <a:bodyPr/>
          <a:lstStyle/>
          <a:p>
            <a:r>
              <a:rPr lang="en-US" dirty="0"/>
              <a:t>20% – 30% of prescriptions are never filled</a:t>
            </a:r>
          </a:p>
          <a:p>
            <a:r>
              <a:rPr lang="en-US" dirty="0"/>
              <a:t>50% of medications for chronic diseases are not taken as prescribed</a:t>
            </a:r>
          </a:p>
          <a:p>
            <a:r>
              <a:rPr lang="en-US" dirty="0"/>
              <a:t>Estimated to cause</a:t>
            </a:r>
          </a:p>
          <a:p>
            <a:pPr lvl="1"/>
            <a:r>
              <a:rPr lang="en-US" dirty="0"/>
              <a:t>125,000 deaths annually</a:t>
            </a:r>
          </a:p>
          <a:p>
            <a:pPr lvl="1"/>
            <a:r>
              <a:rPr lang="en-US" dirty="0"/>
              <a:t>10% of hospitalizations</a:t>
            </a:r>
          </a:p>
          <a:p>
            <a:r>
              <a:rPr lang="en-US" dirty="0"/>
              <a:t>“The full benefits of medications cannot be realized at currently achievable levels of adherence”  </a:t>
            </a:r>
            <a:r>
              <a:rPr lang="en-US" sz="1800" dirty="0"/>
              <a:t>McDonald HP, et al. </a:t>
            </a:r>
            <a:r>
              <a:rPr lang="en-US" sz="1800" i="1" dirty="0"/>
              <a:t>JAMA</a:t>
            </a:r>
            <a:r>
              <a:rPr lang="en-US" sz="1800" dirty="0"/>
              <a:t>. 2002;288:2868–2879.</a:t>
            </a:r>
          </a:p>
          <a:p>
            <a:pPr lvl="1"/>
            <a:r>
              <a:rPr lang="en-US" dirty="0"/>
              <a:t>Remember:  Roughly half of statin-eligible patients not prescribed a statin</a:t>
            </a:r>
          </a:p>
          <a:p>
            <a:pPr lvl="1"/>
            <a:endParaRPr lang="en-US" dirty="0"/>
          </a:p>
        </p:txBody>
      </p:sp>
      <p:sp>
        <p:nvSpPr>
          <p:cNvPr id="5" name="TextBox 4">
            <a:extLst>
              <a:ext uri="{FF2B5EF4-FFF2-40B4-BE49-F238E27FC236}">
                <a16:creationId xmlns:a16="http://schemas.microsoft.com/office/drawing/2014/main" id="{08974F65-E363-4009-B3FB-4980BDF24D0A}"/>
              </a:ext>
            </a:extLst>
          </p:cNvPr>
          <p:cNvSpPr txBox="1"/>
          <p:nvPr/>
        </p:nvSpPr>
        <p:spPr>
          <a:xfrm>
            <a:off x="914400" y="5852160"/>
            <a:ext cx="9912096" cy="738664"/>
          </a:xfrm>
          <a:prstGeom prst="rect">
            <a:avLst/>
          </a:prstGeom>
          <a:noFill/>
        </p:spPr>
        <p:txBody>
          <a:bodyPr wrap="square" rtlCol="0">
            <a:spAutoFit/>
          </a:bodyPr>
          <a:lstStyle/>
          <a:p>
            <a:r>
              <a:rPr lang="sv-SE" sz="1400" dirty="0"/>
              <a:t>Viswanathan M, Golin CE, Jones CD, et al. Interventions to Imrpove Adherence to Self-Administered Medications for Chonic Disease in the United States: A Systematic Review. </a:t>
            </a:r>
            <a:r>
              <a:rPr lang="sv-SE" sz="1400" i="1" dirty="0"/>
              <a:t>Ann Intern Med</a:t>
            </a:r>
            <a:r>
              <a:rPr lang="sv-SE" sz="1400" dirty="0"/>
              <a:t>. 2012;157(11):785-795.</a:t>
            </a:r>
          </a:p>
          <a:p>
            <a:endParaRPr lang="en-US" sz="1400" dirty="0"/>
          </a:p>
        </p:txBody>
      </p:sp>
    </p:spTree>
    <p:extLst>
      <p:ext uri="{BB962C8B-B14F-4D97-AF65-F5344CB8AC3E}">
        <p14:creationId xmlns:p14="http://schemas.microsoft.com/office/powerpoint/2010/main" val="39540713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Diagram 17"/>
          <p:cNvGraphicFramePr/>
          <p:nvPr>
            <p:extLst/>
          </p:nvPr>
        </p:nvGraphicFramePr>
        <p:xfrm>
          <a:off x="1063363" y="1364786"/>
          <a:ext cx="10065275" cy="43066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389" name="TextBox 22"/>
          <p:cNvSpPr txBox="1">
            <a:spLocks noChangeArrowheads="1"/>
          </p:cNvSpPr>
          <p:nvPr/>
        </p:nvSpPr>
        <p:spPr bwMode="auto">
          <a:xfrm>
            <a:off x="1238164" y="1381747"/>
            <a:ext cx="1524000" cy="683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609585">
              <a:lnSpc>
                <a:spcPts val="2300"/>
              </a:lnSpc>
            </a:pPr>
            <a:r>
              <a:rPr lang="en-US" altLang="en-US" sz="2200" b="1" dirty="0">
                <a:solidFill>
                  <a:prstClr val="white"/>
                </a:solidFill>
                <a:effectLst>
                  <a:outerShdw blurRad="38100" dist="38100" dir="2700000" algn="tl">
                    <a:srgbClr val="000000">
                      <a:alpha val="43137"/>
                    </a:srgbClr>
                  </a:outerShdw>
                </a:effectLst>
                <a:latin typeface="Calibri" pitchFamily="34" charset="0"/>
              </a:rPr>
              <a:t>Social/ Economic</a:t>
            </a:r>
          </a:p>
        </p:txBody>
      </p:sp>
      <p:sp>
        <p:nvSpPr>
          <p:cNvPr id="16390" name="TextBox 23"/>
          <p:cNvSpPr txBox="1">
            <a:spLocks noChangeArrowheads="1"/>
          </p:cNvSpPr>
          <p:nvPr/>
        </p:nvSpPr>
        <p:spPr bwMode="auto">
          <a:xfrm>
            <a:off x="3080927" y="1384198"/>
            <a:ext cx="1600200" cy="683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609585">
              <a:lnSpc>
                <a:spcPts val="2300"/>
              </a:lnSpc>
            </a:pPr>
            <a:r>
              <a:rPr lang="en-US" altLang="en-US" sz="2200" b="1" dirty="0">
                <a:solidFill>
                  <a:prstClr val="white"/>
                </a:solidFill>
                <a:effectLst>
                  <a:outerShdw blurRad="38100" dist="38100" dir="2700000" algn="tl">
                    <a:srgbClr val="000000">
                      <a:alpha val="43137"/>
                    </a:srgbClr>
                  </a:outerShdw>
                </a:effectLst>
                <a:latin typeface="Calibri" pitchFamily="34" charset="0"/>
              </a:rPr>
              <a:t>Patient- related</a:t>
            </a:r>
          </a:p>
        </p:txBody>
      </p:sp>
      <p:sp>
        <p:nvSpPr>
          <p:cNvPr id="16391" name="TextBox 24"/>
          <p:cNvSpPr txBox="1">
            <a:spLocks noChangeArrowheads="1"/>
          </p:cNvSpPr>
          <p:nvPr/>
        </p:nvSpPr>
        <p:spPr bwMode="auto">
          <a:xfrm>
            <a:off x="5185819" y="1381746"/>
            <a:ext cx="1600200" cy="683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609585">
              <a:lnSpc>
                <a:spcPts val="2300"/>
              </a:lnSpc>
            </a:pPr>
            <a:r>
              <a:rPr lang="en-US" altLang="en-US" sz="2200" b="1" dirty="0">
                <a:solidFill>
                  <a:prstClr val="white"/>
                </a:solidFill>
                <a:effectLst>
                  <a:outerShdw blurRad="38100" dist="38100" dir="2700000" algn="tl">
                    <a:srgbClr val="000000">
                      <a:alpha val="43137"/>
                    </a:srgbClr>
                  </a:outerShdw>
                </a:effectLst>
                <a:latin typeface="Calibri" pitchFamily="34" charset="0"/>
              </a:rPr>
              <a:t>Therapy- related</a:t>
            </a:r>
          </a:p>
        </p:txBody>
      </p:sp>
      <p:sp>
        <p:nvSpPr>
          <p:cNvPr id="16392" name="TextBox 25"/>
          <p:cNvSpPr txBox="1">
            <a:spLocks noChangeArrowheads="1"/>
          </p:cNvSpPr>
          <p:nvPr/>
        </p:nvSpPr>
        <p:spPr bwMode="auto">
          <a:xfrm>
            <a:off x="7227700" y="1368664"/>
            <a:ext cx="1600200" cy="683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609585">
              <a:lnSpc>
                <a:spcPts val="2300"/>
              </a:lnSpc>
            </a:pPr>
            <a:r>
              <a:rPr lang="en-US" altLang="en-US" sz="2200" b="1" dirty="0">
                <a:solidFill>
                  <a:prstClr val="white"/>
                </a:solidFill>
                <a:effectLst>
                  <a:outerShdw blurRad="38100" dist="38100" dir="2700000" algn="tl">
                    <a:srgbClr val="000000">
                      <a:alpha val="43137"/>
                    </a:srgbClr>
                  </a:outerShdw>
                </a:effectLst>
                <a:latin typeface="Calibri" pitchFamily="34" charset="0"/>
              </a:rPr>
              <a:t>Condition- related</a:t>
            </a:r>
          </a:p>
        </p:txBody>
      </p:sp>
      <p:sp>
        <p:nvSpPr>
          <p:cNvPr id="16393" name="TextBox 26"/>
          <p:cNvSpPr txBox="1">
            <a:spLocks noChangeArrowheads="1"/>
          </p:cNvSpPr>
          <p:nvPr/>
        </p:nvSpPr>
        <p:spPr bwMode="auto">
          <a:xfrm>
            <a:off x="9347105" y="1384197"/>
            <a:ext cx="1606731" cy="683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609585">
              <a:lnSpc>
                <a:spcPts val="2300"/>
              </a:lnSpc>
            </a:pPr>
            <a:r>
              <a:rPr lang="en-US" altLang="en-US" sz="2200" b="1" dirty="0">
                <a:solidFill>
                  <a:prstClr val="white"/>
                </a:solidFill>
                <a:effectLst>
                  <a:outerShdw blurRad="38100" dist="38100" dir="2700000" algn="tl">
                    <a:srgbClr val="000000">
                      <a:alpha val="43137"/>
                    </a:srgbClr>
                  </a:outerShdw>
                </a:effectLst>
                <a:latin typeface="Calibri" pitchFamily="34" charset="0"/>
              </a:rPr>
              <a:t>HealthCare System</a:t>
            </a:r>
          </a:p>
        </p:txBody>
      </p:sp>
      <p:sp>
        <p:nvSpPr>
          <p:cNvPr id="16394" name="Slide Number Placeholder 9"/>
          <p:cNvSpPr txBox="1">
            <a:spLocks noGrp="1"/>
          </p:cNvSpPr>
          <p:nvPr/>
        </p:nvSpPr>
        <p:spPr bwMode="auto">
          <a:xfrm>
            <a:off x="914400" y="5852160"/>
            <a:ext cx="94003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609585"/>
            <a:r>
              <a:rPr lang="en-US" altLang="en-US" sz="1400" dirty="0">
                <a:solidFill>
                  <a:srgbClr val="595959"/>
                </a:solidFill>
                <a:latin typeface="Calibri" panose="020F0502020204030204" pitchFamily="34" charset="0"/>
                <a:ea typeface="MS PGothic" pitchFamily="34" charset="-128"/>
                <a:cs typeface="Times New Roman" panose="02020603050405020304" pitchFamily="18" charset="0"/>
              </a:rPr>
              <a:t>Adapted from the Foundation for Managed Care Pharmacy. </a:t>
            </a:r>
            <a:r>
              <a:rPr lang="en-US" altLang="en-US" sz="1400" dirty="0">
                <a:solidFill>
                  <a:srgbClr val="595959"/>
                </a:solidFill>
                <a:latin typeface="Calibri" panose="020F0502020204030204" pitchFamily="34" charset="0"/>
                <a:cs typeface="Times New Roman" panose="02020603050405020304" pitchFamily="18" charset="0"/>
              </a:rPr>
              <a:t>Adherence to long-term therapies: evidence for action. World Health Organization, 2003.</a:t>
            </a:r>
            <a:endParaRPr lang="en-US" altLang="en-US" sz="1400" dirty="0">
              <a:solidFill>
                <a:srgbClr val="595959"/>
              </a:solidFill>
              <a:latin typeface="Calibri" panose="020F0502020204030204" pitchFamily="34" charset="0"/>
              <a:ea typeface="MS PGothic" pitchFamily="34" charset="-128"/>
              <a:cs typeface="Times New Roman" panose="02020603050405020304" pitchFamily="18" charset="0"/>
            </a:endParaRPr>
          </a:p>
        </p:txBody>
      </p:sp>
      <p:sp>
        <p:nvSpPr>
          <p:cNvPr id="16396" name="Text Box 13"/>
          <p:cNvSpPr txBox="1">
            <a:spLocks noChangeArrowheads="1"/>
          </p:cNvSpPr>
          <p:nvPr/>
        </p:nvSpPr>
        <p:spPr bwMode="auto">
          <a:xfrm>
            <a:off x="10210800" y="6491288"/>
            <a:ext cx="457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609585">
              <a:spcBef>
                <a:spcPct val="50000"/>
              </a:spcBef>
            </a:pPr>
            <a:r>
              <a:rPr lang="en-US" altLang="en-US" sz="2000">
                <a:solidFill>
                  <a:srgbClr val="595959"/>
                </a:solidFill>
                <a:latin typeface="Calibri" pitchFamily="34" charset="0"/>
              </a:rPr>
              <a:t>15</a:t>
            </a:r>
          </a:p>
        </p:txBody>
      </p:sp>
      <p:sp>
        <p:nvSpPr>
          <p:cNvPr id="2" name="Title 1">
            <a:extLst>
              <a:ext uri="{FF2B5EF4-FFF2-40B4-BE49-F238E27FC236}">
                <a16:creationId xmlns:a16="http://schemas.microsoft.com/office/drawing/2014/main" id="{415515CE-736E-49A3-A26F-B06D81C80912}"/>
              </a:ext>
            </a:extLst>
          </p:cNvPr>
          <p:cNvSpPr>
            <a:spLocks noGrp="1"/>
          </p:cNvSpPr>
          <p:nvPr>
            <p:ph type="title"/>
          </p:nvPr>
        </p:nvSpPr>
        <p:spPr/>
        <p:txBody>
          <a:bodyPr/>
          <a:lstStyle/>
          <a:p>
            <a:r>
              <a:rPr lang="en-US" dirty="0"/>
              <a:t>Five Dimensions of Adherence</a:t>
            </a:r>
          </a:p>
        </p:txBody>
      </p:sp>
    </p:spTree>
    <p:extLst>
      <p:ext uri="{BB962C8B-B14F-4D97-AF65-F5344CB8AC3E}">
        <p14:creationId xmlns:p14="http://schemas.microsoft.com/office/powerpoint/2010/main" val="156404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A649C-D1DE-48A7-BEDF-9C284B5A5E90}"/>
              </a:ext>
            </a:extLst>
          </p:cNvPr>
          <p:cNvSpPr>
            <a:spLocks noGrp="1"/>
          </p:cNvSpPr>
          <p:nvPr>
            <p:ph type="title"/>
          </p:nvPr>
        </p:nvSpPr>
        <p:spPr/>
        <p:txBody>
          <a:bodyPr>
            <a:normAutofit/>
          </a:bodyPr>
          <a:lstStyle/>
          <a:p>
            <a:r>
              <a:rPr lang="en-US" dirty="0"/>
              <a:t>Statin-Specific Reasons for Non-Adherence</a:t>
            </a:r>
          </a:p>
        </p:txBody>
      </p:sp>
      <p:sp>
        <p:nvSpPr>
          <p:cNvPr id="3" name="Content Placeholder 2">
            <a:extLst>
              <a:ext uri="{FF2B5EF4-FFF2-40B4-BE49-F238E27FC236}">
                <a16:creationId xmlns:a16="http://schemas.microsoft.com/office/drawing/2014/main" id="{1860D51F-DF78-41B6-ABE2-57433A263602}"/>
              </a:ext>
            </a:extLst>
          </p:cNvPr>
          <p:cNvSpPr>
            <a:spLocks noGrp="1"/>
          </p:cNvSpPr>
          <p:nvPr>
            <p:ph idx="1"/>
          </p:nvPr>
        </p:nvSpPr>
        <p:spPr>
          <a:xfrm>
            <a:off x="838200" y="1825625"/>
            <a:ext cx="10515600" cy="4351338"/>
          </a:xfrm>
        </p:spPr>
        <p:txBody>
          <a:bodyPr/>
          <a:lstStyle/>
          <a:p>
            <a:r>
              <a:rPr lang="en-US" dirty="0"/>
              <a:t>Statin-associated muscle symptoms (SAMS)</a:t>
            </a:r>
          </a:p>
          <a:p>
            <a:r>
              <a:rPr lang="en-US" dirty="0"/>
              <a:t>Other statin-associated side effects (SASE)</a:t>
            </a:r>
          </a:p>
          <a:p>
            <a:r>
              <a:rPr lang="en-US" dirty="0"/>
              <a:t>“Nocebo” response</a:t>
            </a:r>
          </a:p>
          <a:p>
            <a:r>
              <a:rPr lang="en-US" dirty="0"/>
              <a:t>Hyperlipidemia is a symptomless condition</a:t>
            </a:r>
          </a:p>
          <a:p>
            <a:r>
              <a:rPr lang="en-US" dirty="0"/>
              <a:t>Statin benefits are abstract and long-term</a:t>
            </a:r>
          </a:p>
          <a:p>
            <a:r>
              <a:rPr lang="en-US" dirty="0"/>
              <a:t>Medication regimen</a:t>
            </a:r>
          </a:p>
          <a:p>
            <a:r>
              <a:rPr lang="en-US" dirty="0"/>
              <a:t>Misinformation or confusing information</a:t>
            </a:r>
          </a:p>
          <a:p>
            <a:endParaRPr lang="en-US" dirty="0"/>
          </a:p>
          <a:p>
            <a:endParaRPr lang="en-US" dirty="0"/>
          </a:p>
        </p:txBody>
      </p:sp>
      <p:sp>
        <p:nvSpPr>
          <p:cNvPr id="4" name="TextBox 3">
            <a:extLst>
              <a:ext uri="{FF2B5EF4-FFF2-40B4-BE49-F238E27FC236}">
                <a16:creationId xmlns:a16="http://schemas.microsoft.com/office/drawing/2014/main" id="{A6B9F1F3-3EF6-4DDB-A420-FA16D0DCDFC4}"/>
              </a:ext>
            </a:extLst>
          </p:cNvPr>
          <p:cNvSpPr txBox="1"/>
          <p:nvPr/>
        </p:nvSpPr>
        <p:spPr>
          <a:xfrm>
            <a:off x="914400" y="5852160"/>
            <a:ext cx="9912096" cy="523220"/>
          </a:xfrm>
          <a:prstGeom prst="rect">
            <a:avLst/>
          </a:prstGeom>
          <a:noFill/>
        </p:spPr>
        <p:txBody>
          <a:bodyPr wrap="square" rtlCol="0">
            <a:spAutoFit/>
          </a:bodyPr>
          <a:lstStyle/>
          <a:p>
            <a:r>
              <a:rPr lang="sv-SE" sz="1400" dirty="0"/>
              <a:t>Lansberg P, Lee A, Lee Z, Subramaniam K, Setia S. Nonadherence to statins: individualized intervention strategies outside the pill box. </a:t>
            </a:r>
            <a:r>
              <a:rPr lang="sv-SE" sz="1400" i="1" dirty="0"/>
              <a:t>Vascular Health and Risk Management</a:t>
            </a:r>
            <a:r>
              <a:rPr lang="sv-SE" sz="1400" dirty="0"/>
              <a:t>. </a:t>
            </a:r>
            <a:r>
              <a:rPr lang="en-US" sz="1400" dirty="0"/>
              <a:t>2018:14 91–102.</a:t>
            </a:r>
            <a:r>
              <a:rPr lang="sv-SE" sz="1400" dirty="0"/>
              <a:t> </a:t>
            </a:r>
            <a:endParaRPr lang="en-US" sz="1400" dirty="0"/>
          </a:p>
        </p:txBody>
      </p:sp>
    </p:spTree>
    <p:extLst>
      <p:ext uri="{BB962C8B-B14F-4D97-AF65-F5344CB8AC3E}">
        <p14:creationId xmlns:p14="http://schemas.microsoft.com/office/powerpoint/2010/main" val="28619648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772BD-6E7A-423A-A38F-0961034F8F8F}"/>
              </a:ext>
            </a:extLst>
          </p:cNvPr>
          <p:cNvSpPr>
            <a:spLocks noGrp="1"/>
          </p:cNvSpPr>
          <p:nvPr>
            <p:ph type="title"/>
          </p:nvPr>
        </p:nvSpPr>
        <p:spPr/>
        <p:txBody>
          <a:bodyPr/>
          <a:lstStyle/>
          <a:p>
            <a:r>
              <a:rPr lang="en-US" dirty="0"/>
              <a:t>Strategies to Address Nonadherence </a:t>
            </a:r>
          </a:p>
        </p:txBody>
      </p:sp>
      <p:sp>
        <p:nvSpPr>
          <p:cNvPr id="3" name="Content Placeholder 2">
            <a:extLst>
              <a:ext uri="{FF2B5EF4-FFF2-40B4-BE49-F238E27FC236}">
                <a16:creationId xmlns:a16="http://schemas.microsoft.com/office/drawing/2014/main" id="{BAAE5CF7-0717-4A84-80AA-347F7BFDBF71}"/>
              </a:ext>
            </a:extLst>
          </p:cNvPr>
          <p:cNvSpPr>
            <a:spLocks noGrp="1"/>
          </p:cNvSpPr>
          <p:nvPr>
            <p:ph idx="1"/>
          </p:nvPr>
        </p:nvSpPr>
        <p:spPr>
          <a:xfrm>
            <a:off x="838200" y="1825625"/>
            <a:ext cx="10515600" cy="3933149"/>
          </a:xfrm>
        </p:spPr>
        <p:txBody>
          <a:bodyPr>
            <a:normAutofit fontScale="92500" lnSpcReduction="20000"/>
          </a:bodyPr>
          <a:lstStyle/>
          <a:p>
            <a:pPr marL="0" indent="0">
              <a:buNone/>
            </a:pPr>
            <a:r>
              <a:rPr lang="en-US" b="1" dirty="0"/>
              <a:t>STEP 1:  Assess for nonadherence</a:t>
            </a:r>
          </a:p>
          <a:p>
            <a:r>
              <a:rPr lang="en-US" dirty="0"/>
              <a:t>Adherence screeners or questionnaires</a:t>
            </a:r>
          </a:p>
          <a:p>
            <a:r>
              <a:rPr lang="en-US" dirty="0"/>
              <a:t>Pill counts</a:t>
            </a:r>
          </a:p>
          <a:p>
            <a:r>
              <a:rPr lang="en-US" dirty="0"/>
              <a:t>Medication fill data</a:t>
            </a:r>
          </a:p>
          <a:p>
            <a:r>
              <a:rPr lang="en-US" dirty="0"/>
              <a:t>Contextual flags</a:t>
            </a:r>
          </a:p>
          <a:p>
            <a:pPr lvl="1"/>
            <a:r>
              <a:rPr lang="en-US" dirty="0"/>
              <a:t>Missed appointments</a:t>
            </a:r>
          </a:p>
          <a:p>
            <a:pPr lvl="1"/>
            <a:r>
              <a:rPr lang="en-US" dirty="0"/>
              <a:t>Infrequent refills</a:t>
            </a:r>
          </a:p>
          <a:p>
            <a:r>
              <a:rPr lang="en-US" dirty="0"/>
              <a:t>Open conversations with patients</a:t>
            </a:r>
          </a:p>
          <a:p>
            <a:pPr lvl="1"/>
            <a:r>
              <a:rPr lang="en-US" dirty="0"/>
              <a:t>Non-judgmental language</a:t>
            </a:r>
          </a:p>
          <a:p>
            <a:pPr lvl="1"/>
            <a:r>
              <a:rPr lang="en-US" dirty="0"/>
              <a:t>Ask about side effects</a:t>
            </a:r>
          </a:p>
          <a:p>
            <a:pPr lvl="1"/>
            <a:r>
              <a:rPr lang="en-US" dirty="0"/>
              <a:t>Ask about cost and logistical issues</a:t>
            </a:r>
          </a:p>
          <a:p>
            <a:endParaRPr lang="en-US" dirty="0"/>
          </a:p>
        </p:txBody>
      </p:sp>
      <p:sp>
        <p:nvSpPr>
          <p:cNvPr id="4" name="TextBox 3">
            <a:extLst>
              <a:ext uri="{FF2B5EF4-FFF2-40B4-BE49-F238E27FC236}">
                <a16:creationId xmlns:a16="http://schemas.microsoft.com/office/drawing/2014/main" id="{521DE3CE-CC6D-4C75-AC0C-A545F947DD8E}"/>
              </a:ext>
            </a:extLst>
          </p:cNvPr>
          <p:cNvSpPr txBox="1"/>
          <p:nvPr/>
        </p:nvSpPr>
        <p:spPr>
          <a:xfrm>
            <a:off x="914400" y="5852160"/>
            <a:ext cx="9912096" cy="523220"/>
          </a:xfrm>
          <a:prstGeom prst="rect">
            <a:avLst/>
          </a:prstGeom>
          <a:noFill/>
        </p:spPr>
        <p:txBody>
          <a:bodyPr wrap="square" rtlCol="0">
            <a:spAutoFit/>
          </a:bodyPr>
          <a:lstStyle/>
          <a:p>
            <a:r>
              <a:rPr lang="sv-SE" sz="1400" dirty="0"/>
              <a:t>Lansberg P, Lee A, Lee Z, Subramaniam K, Setia S. Nonadherence to statins: individualized intervention strategies outside the pill box. </a:t>
            </a:r>
            <a:r>
              <a:rPr lang="sv-SE" sz="1400" i="1" dirty="0"/>
              <a:t>Vascular Health and Risk Management</a:t>
            </a:r>
            <a:r>
              <a:rPr lang="sv-SE" sz="1400" dirty="0"/>
              <a:t>. </a:t>
            </a:r>
            <a:r>
              <a:rPr lang="en-US" sz="1400" dirty="0"/>
              <a:t>2018:14 91–102.</a:t>
            </a:r>
            <a:r>
              <a:rPr lang="sv-SE" sz="1400" dirty="0"/>
              <a:t> </a:t>
            </a:r>
            <a:endParaRPr lang="en-US" sz="1400" dirty="0"/>
          </a:p>
        </p:txBody>
      </p:sp>
    </p:spTree>
    <p:extLst>
      <p:ext uri="{BB962C8B-B14F-4D97-AF65-F5344CB8AC3E}">
        <p14:creationId xmlns:p14="http://schemas.microsoft.com/office/powerpoint/2010/main" val="1070137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A594F-D607-48F5-9621-6260FDF2886D}"/>
              </a:ext>
            </a:extLst>
          </p:cNvPr>
          <p:cNvSpPr>
            <a:spLocks noGrp="1"/>
          </p:cNvSpPr>
          <p:nvPr>
            <p:ph type="title"/>
          </p:nvPr>
        </p:nvSpPr>
        <p:spPr/>
        <p:txBody>
          <a:bodyPr/>
          <a:lstStyle/>
          <a:p>
            <a:r>
              <a:rPr lang="en-US" dirty="0"/>
              <a:t>Strategies to Address Nonadherence </a:t>
            </a:r>
          </a:p>
        </p:txBody>
      </p:sp>
      <p:sp>
        <p:nvSpPr>
          <p:cNvPr id="3" name="Content Placeholder 2">
            <a:extLst>
              <a:ext uri="{FF2B5EF4-FFF2-40B4-BE49-F238E27FC236}">
                <a16:creationId xmlns:a16="http://schemas.microsoft.com/office/drawing/2014/main" id="{C2DA689E-FAC9-461B-A77A-5FE6D04C52B9}"/>
              </a:ext>
            </a:extLst>
          </p:cNvPr>
          <p:cNvSpPr>
            <a:spLocks noGrp="1"/>
          </p:cNvSpPr>
          <p:nvPr>
            <p:ph idx="1"/>
          </p:nvPr>
        </p:nvSpPr>
        <p:spPr/>
        <p:txBody>
          <a:bodyPr/>
          <a:lstStyle/>
          <a:p>
            <a:pPr marL="0" indent="0">
              <a:buNone/>
            </a:pPr>
            <a:r>
              <a:rPr lang="en-US" b="1" dirty="0"/>
              <a:t>STEP 1: Assess for nonadherence</a:t>
            </a:r>
          </a:p>
          <a:p>
            <a:pPr marL="0" indent="0">
              <a:buNone/>
            </a:pPr>
            <a:endParaRPr lang="en-US" dirty="0"/>
          </a:p>
          <a:p>
            <a:pPr marL="0" indent="0">
              <a:buNone/>
            </a:pPr>
            <a:r>
              <a:rPr lang="en-US" dirty="0"/>
              <a:t>Remember: Statins reduce LDL-C in a predictable manner</a:t>
            </a:r>
          </a:p>
          <a:p>
            <a:r>
              <a:rPr lang="en-US" dirty="0"/>
              <a:t>High-intensity statins reduce LDL-C by &gt;50%</a:t>
            </a:r>
          </a:p>
          <a:p>
            <a:r>
              <a:rPr lang="en-US" dirty="0"/>
              <a:t>Moderate-intensity statins reduce LDL-C by 30-50%</a:t>
            </a:r>
          </a:p>
          <a:p>
            <a:endParaRPr lang="en-US" dirty="0"/>
          </a:p>
          <a:p>
            <a:pPr marL="0" indent="0">
              <a:buNone/>
            </a:pPr>
            <a:r>
              <a:rPr lang="en-US" dirty="0"/>
              <a:t>Check LDL-C levels to monitor adherence</a:t>
            </a:r>
          </a:p>
          <a:p>
            <a:pPr marL="0" indent="0">
              <a:buNone/>
            </a:pPr>
            <a:endParaRPr lang="en-US" dirty="0"/>
          </a:p>
        </p:txBody>
      </p:sp>
      <p:sp>
        <p:nvSpPr>
          <p:cNvPr id="4" name="TextBox 3">
            <a:extLst>
              <a:ext uri="{FF2B5EF4-FFF2-40B4-BE49-F238E27FC236}">
                <a16:creationId xmlns:a16="http://schemas.microsoft.com/office/drawing/2014/main" id="{0A7FD950-F2C1-4CF1-878C-3DF358495E47}"/>
              </a:ext>
            </a:extLst>
          </p:cNvPr>
          <p:cNvSpPr txBox="1"/>
          <p:nvPr/>
        </p:nvSpPr>
        <p:spPr>
          <a:xfrm>
            <a:off x="914400" y="5852160"/>
            <a:ext cx="9912625" cy="307777"/>
          </a:xfrm>
          <a:prstGeom prst="rect">
            <a:avLst/>
          </a:prstGeom>
          <a:noFill/>
        </p:spPr>
        <p:txBody>
          <a:bodyPr wrap="square" rtlCol="0">
            <a:spAutoFit/>
          </a:bodyPr>
          <a:lstStyle/>
          <a:p>
            <a:r>
              <a:rPr lang="en-US" sz="1400" dirty="0"/>
              <a:t>Grundy SM, et al.  2018 AHA/ACC Cholesterol Guideline.  </a:t>
            </a:r>
            <a:r>
              <a:rPr lang="en-US" sz="1400" i="1" dirty="0"/>
              <a:t>Circulation</a:t>
            </a:r>
            <a:r>
              <a:rPr lang="en-US" sz="1400" dirty="0"/>
              <a:t>. 2019;139:e1082–e1143.</a:t>
            </a:r>
          </a:p>
        </p:txBody>
      </p:sp>
    </p:spTree>
    <p:extLst>
      <p:ext uri="{BB962C8B-B14F-4D97-AF65-F5344CB8AC3E}">
        <p14:creationId xmlns:p14="http://schemas.microsoft.com/office/powerpoint/2010/main" val="3833823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F9849-C8E7-47C5-9E25-81FD313E841F}"/>
              </a:ext>
            </a:extLst>
          </p:cNvPr>
          <p:cNvSpPr>
            <a:spLocks noGrp="1"/>
          </p:cNvSpPr>
          <p:nvPr>
            <p:ph type="title"/>
          </p:nvPr>
        </p:nvSpPr>
        <p:spPr/>
        <p:txBody>
          <a:bodyPr/>
          <a:lstStyle/>
          <a:p>
            <a:r>
              <a:rPr lang="en-US" dirty="0"/>
              <a:t>Strategies to Address Nonadherence </a:t>
            </a:r>
          </a:p>
        </p:txBody>
      </p:sp>
      <p:sp>
        <p:nvSpPr>
          <p:cNvPr id="3" name="Content Placeholder 2">
            <a:extLst>
              <a:ext uri="{FF2B5EF4-FFF2-40B4-BE49-F238E27FC236}">
                <a16:creationId xmlns:a16="http://schemas.microsoft.com/office/drawing/2014/main" id="{380A6ED4-1454-4D24-A7FB-FD2B7C567E19}"/>
              </a:ext>
            </a:extLst>
          </p:cNvPr>
          <p:cNvSpPr>
            <a:spLocks noGrp="1"/>
          </p:cNvSpPr>
          <p:nvPr>
            <p:ph idx="1"/>
          </p:nvPr>
        </p:nvSpPr>
        <p:spPr>
          <a:xfrm>
            <a:off x="838200" y="1825625"/>
            <a:ext cx="10515600" cy="4026535"/>
          </a:xfrm>
        </p:spPr>
        <p:txBody>
          <a:bodyPr>
            <a:normAutofit lnSpcReduction="10000"/>
          </a:bodyPr>
          <a:lstStyle/>
          <a:p>
            <a:pPr marL="0" indent="0">
              <a:buNone/>
            </a:pPr>
            <a:r>
              <a:rPr lang="en-US" b="1" dirty="0"/>
              <a:t>Step 2:  Offer solutions</a:t>
            </a:r>
          </a:p>
          <a:p>
            <a:r>
              <a:rPr lang="en-US" dirty="0"/>
              <a:t>Apply shared-decision making at initiation and throughout</a:t>
            </a:r>
          </a:p>
          <a:p>
            <a:r>
              <a:rPr lang="en-US" dirty="0"/>
              <a:t>Address SAMS by determining if the symptom is likely to be statin-related, switching statin, then lowering dose</a:t>
            </a:r>
          </a:p>
          <a:p>
            <a:r>
              <a:rPr lang="en-US" dirty="0"/>
              <a:t>Use statins with longer half-lives (</a:t>
            </a:r>
            <a:r>
              <a:rPr lang="en-US" dirty="0" err="1"/>
              <a:t>eg</a:t>
            </a:r>
            <a:r>
              <a:rPr lang="en-US" dirty="0"/>
              <a:t>, atorvastatin, rosuvastatin, Fluvastatin XL) and administer in the morning</a:t>
            </a:r>
          </a:p>
          <a:p>
            <a:r>
              <a:rPr lang="en-US" dirty="0"/>
              <a:t>Prescribe low-cost generics</a:t>
            </a:r>
          </a:p>
          <a:p>
            <a:r>
              <a:rPr lang="en-US" dirty="0"/>
              <a:t>Approaches to address “forgetfulness”</a:t>
            </a:r>
          </a:p>
          <a:p>
            <a:r>
              <a:rPr lang="en-US" dirty="0"/>
              <a:t>Frequent contact with the healthcare team</a:t>
            </a:r>
          </a:p>
          <a:p>
            <a:endParaRPr lang="en-US" dirty="0"/>
          </a:p>
        </p:txBody>
      </p:sp>
      <p:sp>
        <p:nvSpPr>
          <p:cNvPr id="4" name="TextBox 3">
            <a:extLst>
              <a:ext uri="{FF2B5EF4-FFF2-40B4-BE49-F238E27FC236}">
                <a16:creationId xmlns:a16="http://schemas.microsoft.com/office/drawing/2014/main" id="{E2B6F6A2-4FBC-4D69-B9AE-8D6141BBDBCD}"/>
              </a:ext>
            </a:extLst>
          </p:cNvPr>
          <p:cNvSpPr txBox="1"/>
          <p:nvPr/>
        </p:nvSpPr>
        <p:spPr>
          <a:xfrm>
            <a:off x="914400" y="5852160"/>
            <a:ext cx="9912096" cy="523220"/>
          </a:xfrm>
          <a:prstGeom prst="rect">
            <a:avLst/>
          </a:prstGeom>
          <a:noFill/>
        </p:spPr>
        <p:txBody>
          <a:bodyPr wrap="square" rtlCol="0">
            <a:spAutoFit/>
          </a:bodyPr>
          <a:lstStyle/>
          <a:p>
            <a:r>
              <a:rPr lang="sv-SE" sz="1400" dirty="0"/>
              <a:t>Lansberg P, Lee A, Lee Z, Subramaniam K, Setia S. Nonadherence to statins: individualized intervention strategies outside the pill box. </a:t>
            </a:r>
            <a:r>
              <a:rPr lang="sv-SE" sz="1400" i="1" dirty="0"/>
              <a:t>Vascular Health and Risk Management</a:t>
            </a:r>
            <a:r>
              <a:rPr lang="sv-SE" sz="1400" dirty="0"/>
              <a:t>. </a:t>
            </a:r>
            <a:r>
              <a:rPr lang="en-US" sz="1400" dirty="0"/>
              <a:t>2018:14 91–102.</a:t>
            </a:r>
            <a:r>
              <a:rPr lang="sv-SE" sz="1400" dirty="0"/>
              <a:t> </a:t>
            </a:r>
            <a:endParaRPr lang="en-US" sz="1400" dirty="0"/>
          </a:p>
        </p:txBody>
      </p:sp>
    </p:spTree>
    <p:extLst>
      <p:ext uri="{BB962C8B-B14F-4D97-AF65-F5344CB8AC3E}">
        <p14:creationId xmlns:p14="http://schemas.microsoft.com/office/powerpoint/2010/main" val="2159939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CB061-6331-4879-B8EE-3D31C33B9F9E}"/>
              </a:ext>
            </a:extLst>
          </p:cNvPr>
          <p:cNvSpPr>
            <a:spLocks noGrp="1"/>
          </p:cNvSpPr>
          <p:nvPr>
            <p:ph type="title"/>
          </p:nvPr>
        </p:nvSpPr>
        <p:spPr/>
        <p:txBody>
          <a:bodyPr/>
          <a:lstStyle/>
          <a:p>
            <a:r>
              <a:rPr lang="en-US" dirty="0"/>
              <a:t>Partner with Our Patients	</a:t>
            </a:r>
          </a:p>
        </p:txBody>
      </p:sp>
      <p:sp>
        <p:nvSpPr>
          <p:cNvPr id="3" name="Content Placeholder 2">
            <a:extLst>
              <a:ext uri="{FF2B5EF4-FFF2-40B4-BE49-F238E27FC236}">
                <a16:creationId xmlns:a16="http://schemas.microsoft.com/office/drawing/2014/main" id="{E6381510-6B27-4B40-B7EC-A86791A297AD}"/>
              </a:ext>
            </a:extLst>
          </p:cNvPr>
          <p:cNvSpPr>
            <a:spLocks noGrp="1"/>
          </p:cNvSpPr>
          <p:nvPr>
            <p:ph idx="1"/>
          </p:nvPr>
        </p:nvSpPr>
        <p:spPr/>
        <p:txBody>
          <a:bodyPr/>
          <a:lstStyle/>
          <a:p>
            <a:r>
              <a:rPr lang="en-US" dirty="0"/>
              <a:t>Remember, not all nonadherence is due to “forgetting”</a:t>
            </a:r>
          </a:p>
          <a:p>
            <a:r>
              <a:rPr lang="en-US" dirty="0"/>
              <a:t>Intentional nonadherence is common, and frequently rational</a:t>
            </a:r>
          </a:p>
          <a:p>
            <a:endParaRPr lang="en-US" dirty="0"/>
          </a:p>
          <a:p>
            <a:r>
              <a:rPr lang="en-US" dirty="0"/>
              <a:t>Supporting our patients in adherence improves their trust in our care team</a:t>
            </a:r>
          </a:p>
        </p:txBody>
      </p:sp>
    </p:spTree>
    <p:extLst>
      <p:ext uri="{BB962C8B-B14F-4D97-AF65-F5344CB8AC3E}">
        <p14:creationId xmlns:p14="http://schemas.microsoft.com/office/powerpoint/2010/main" val="17069320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55B0FD5FB0B024DBEA4D93F1E62CA24" ma:contentTypeVersion="12" ma:contentTypeDescription="Create a new document." ma:contentTypeScope="" ma:versionID="dc893bdb6b0063ec002ab4c91fc79dfc">
  <xsd:schema xmlns:xsd="http://www.w3.org/2001/XMLSchema" xmlns:xs="http://www.w3.org/2001/XMLSchema" xmlns:p="http://schemas.microsoft.com/office/2006/metadata/properties" xmlns:ns2="2eed5dcd-9ad2-4c29-98ce-953cdf085681" xmlns:ns3="501a3200-905b-44c0-b593-10a3943bf798" targetNamespace="http://schemas.microsoft.com/office/2006/metadata/properties" ma:root="true" ma:fieldsID="c4c4008875444d74963853e16632f448" ns2:_="" ns3:_="">
    <xsd:import namespace="2eed5dcd-9ad2-4c29-98ce-953cdf085681"/>
    <xsd:import namespace="501a3200-905b-44c0-b593-10a3943bf79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ed5dcd-9ad2-4c29-98ce-953cdf08568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01a3200-905b-44c0-b593-10a3943bf798"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5310F9E-EB35-4224-BD5C-06613FBB131D}"/>
</file>

<file path=customXml/itemProps2.xml><?xml version="1.0" encoding="utf-8"?>
<ds:datastoreItem xmlns:ds="http://schemas.openxmlformats.org/officeDocument/2006/customXml" ds:itemID="{1B0BA97C-D4B5-4C75-AE43-4FE90FD49066}"/>
</file>

<file path=customXml/itemProps3.xml><?xml version="1.0" encoding="utf-8"?>
<ds:datastoreItem xmlns:ds="http://schemas.openxmlformats.org/officeDocument/2006/customXml" ds:itemID="{3B932401-18FD-410B-AC51-6EE82EA6EB4B}"/>
</file>

<file path=docProps/app.xml><?xml version="1.0" encoding="utf-8"?>
<Properties xmlns="http://schemas.openxmlformats.org/officeDocument/2006/extended-properties" xmlns:vt="http://schemas.openxmlformats.org/officeDocument/2006/docPropsVTypes">
  <TotalTime>3</TotalTime>
  <Words>1934</Words>
  <Application>Microsoft Office PowerPoint</Application>
  <PresentationFormat>Widescreen</PresentationFormat>
  <Paragraphs>154</Paragraphs>
  <Slides>12</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MS PGothic</vt:lpstr>
      <vt:lpstr>Arial</vt:lpstr>
      <vt:lpstr>Calibri</vt:lpstr>
      <vt:lpstr>Calibri Light</vt:lpstr>
      <vt:lpstr>Cambria</vt:lpstr>
      <vt:lpstr>Symbol</vt:lpstr>
      <vt:lpstr>Times New Roman</vt:lpstr>
      <vt:lpstr>Office Theme</vt:lpstr>
      <vt:lpstr>Statin Adherence</vt:lpstr>
      <vt:lpstr>Purpose</vt:lpstr>
      <vt:lpstr>The State of Nonadherence</vt:lpstr>
      <vt:lpstr>Five Dimensions of Adherence</vt:lpstr>
      <vt:lpstr>Statin-Specific Reasons for Non-Adherence</vt:lpstr>
      <vt:lpstr>Strategies to Address Nonadherence </vt:lpstr>
      <vt:lpstr>Strategies to Address Nonadherence </vt:lpstr>
      <vt:lpstr>Strategies to Address Nonadherence </vt:lpstr>
      <vt:lpstr>Partner with Our Patients </vt:lpstr>
      <vt:lpstr>&lt;&lt;Placeholder for center performance&gt;&gt;</vt:lpstr>
      <vt:lpstr>&lt;&lt;Placeholder for next steps&gt;&gt;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 Kirley</dc:creator>
  <cp:lastModifiedBy>Kate Kirley</cp:lastModifiedBy>
  <cp:revision>5</cp:revision>
  <dcterms:created xsi:type="dcterms:W3CDTF">2019-12-19T20:52:45Z</dcterms:created>
  <dcterms:modified xsi:type="dcterms:W3CDTF">2019-12-19T20:56:15Z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0x010100455B0FD5FB0B024DBEA4D93F1E62CA24</vt:lpwstr>
  </property>
</Properties>
</file>