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9.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quickStyle1.xml" ContentType="application/vnd.openxmlformats-officedocument.drawingml.diagramStyle+xml"/>
  <Override PartName="/ppt/theme/theme2.xml" ContentType="application/vnd.openxmlformats-officedocument.theme+xml"/>
  <Override PartName="/ppt/diagrams/layout1.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2.xml" ContentType="application/vnd.openxmlformats-officedocument.drawingml.diagramStyle+xml"/>
  <Override PartName="/ppt/diagrams/colors2.xml" ContentType="application/vnd.openxmlformats-officedocument.drawingml.diagramColors+xml"/>
  <Override PartName="/ppt/notesMasters/notesMaster1.xml" ContentType="application/vnd.openxmlformats-officedocument.presentationml.notesMaster+xml"/>
  <Override PartName="/ppt/diagrams/drawing2.xml" ContentType="application/vnd.ms-office.drawingml.diagramDrawing+xml"/>
  <Override PartName="/ppt/theme/theme1.xml" ContentType="application/vnd.openxmlformats-officedocument.theme+xml"/>
  <Override PartName="/ppt/diagrams/layout2.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322" r:id="rId4"/>
    <p:sldId id="392" r:id="rId5"/>
    <p:sldId id="393" r:id="rId6"/>
    <p:sldId id="395" r:id="rId7"/>
    <p:sldId id="397" r:id="rId8"/>
    <p:sldId id="400" r:id="rId9"/>
    <p:sldId id="403" r:id="rId10"/>
    <p:sldId id="401" r:id="rId11"/>
    <p:sldId id="402" r:id="rId12"/>
    <p:sldId id="389" r:id="rId13"/>
    <p:sldId id="39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485" autoAdjust="0"/>
  </p:normalViewPr>
  <p:slideViewPr>
    <p:cSldViewPr snapToGrid="0">
      <p:cViewPr varScale="1">
        <p:scale>
          <a:sx n="100" d="100"/>
          <a:sy n="100" d="100"/>
        </p:scale>
        <p:origin x="9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iagrams/_rels/data2.xml.rels><?xml version="1.0" encoding="UTF-8" standalone="yes"?>
<Relationships xmlns="http://schemas.openxmlformats.org/package/2006/relationships"><Relationship Id="rId1" Type="http://schemas.openxmlformats.org/officeDocument/2006/relationships/hyperlink" Target="http://tools.acc.org/ldl/StatinIntolerance/index.html#!/"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tools.acc.org/ldl/StatinIntolerance/index.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F7FC97-7B84-437C-A796-A15BF16946BE}"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8ABB3D8A-FDD3-4EEF-8677-91F0F5092D54}">
      <dgm:prSet phldrT="[Text]" custT="1"/>
      <dgm:spPr/>
      <dgm:t>
        <a:bodyPr/>
        <a:lstStyle/>
        <a:p>
          <a:r>
            <a:rPr lang="en-US" sz="2400" dirty="0"/>
            <a:t>Muscle problems</a:t>
          </a:r>
        </a:p>
      </dgm:t>
    </dgm:pt>
    <dgm:pt modelId="{737706FC-70A2-40BE-91C6-75D0C3CC1C67}" type="parTrans" cxnId="{6474EE1A-C12E-487C-BCBD-7154CE2CD7B5}">
      <dgm:prSet/>
      <dgm:spPr/>
      <dgm:t>
        <a:bodyPr/>
        <a:lstStyle/>
        <a:p>
          <a:endParaRPr lang="en-US" sz="2400"/>
        </a:p>
      </dgm:t>
    </dgm:pt>
    <dgm:pt modelId="{852A9821-7C63-41FC-9B6D-CD52AD8394F3}" type="sibTrans" cxnId="{6474EE1A-C12E-487C-BCBD-7154CE2CD7B5}">
      <dgm:prSet/>
      <dgm:spPr/>
      <dgm:t>
        <a:bodyPr/>
        <a:lstStyle/>
        <a:p>
          <a:endParaRPr lang="en-US" sz="2400"/>
        </a:p>
      </dgm:t>
    </dgm:pt>
    <dgm:pt modelId="{130A0319-8EE3-426F-9390-B9D913ED5D0A}">
      <dgm:prSet phldrT="[Text]" custT="1"/>
      <dgm:spPr/>
      <dgm:t>
        <a:bodyPr/>
        <a:lstStyle/>
        <a:p>
          <a:r>
            <a:rPr lang="en-US" sz="2400" dirty="0"/>
            <a:t>Diabetes</a:t>
          </a:r>
        </a:p>
      </dgm:t>
    </dgm:pt>
    <dgm:pt modelId="{0FD6403B-86CA-4782-AB13-06EE8501FA6D}" type="parTrans" cxnId="{C4823B6E-348B-48AF-8C99-821C8B52D19B}">
      <dgm:prSet/>
      <dgm:spPr/>
      <dgm:t>
        <a:bodyPr/>
        <a:lstStyle/>
        <a:p>
          <a:endParaRPr lang="en-US" sz="2400"/>
        </a:p>
      </dgm:t>
    </dgm:pt>
    <dgm:pt modelId="{83CD471A-2BF8-401C-912F-40ACED12A82F}" type="sibTrans" cxnId="{C4823B6E-348B-48AF-8C99-821C8B52D19B}">
      <dgm:prSet/>
      <dgm:spPr/>
      <dgm:t>
        <a:bodyPr/>
        <a:lstStyle/>
        <a:p>
          <a:endParaRPr lang="en-US" sz="2400"/>
        </a:p>
      </dgm:t>
    </dgm:pt>
    <dgm:pt modelId="{55B27B18-91F9-4662-A8B3-7D634793154D}">
      <dgm:prSet phldrT="[Text]" custT="1"/>
      <dgm:spPr/>
      <dgm:t>
        <a:bodyPr/>
        <a:lstStyle/>
        <a:p>
          <a:r>
            <a:rPr lang="en-US" sz="2400" dirty="0"/>
            <a:t>Liver Problems</a:t>
          </a:r>
        </a:p>
      </dgm:t>
    </dgm:pt>
    <dgm:pt modelId="{AECE8335-A828-451D-AE50-4D322B68F91E}" type="parTrans" cxnId="{2D296F48-0DB9-4523-9E20-A1A398E381ED}">
      <dgm:prSet/>
      <dgm:spPr/>
      <dgm:t>
        <a:bodyPr/>
        <a:lstStyle/>
        <a:p>
          <a:endParaRPr lang="en-US" sz="2400"/>
        </a:p>
      </dgm:t>
    </dgm:pt>
    <dgm:pt modelId="{17D47FFB-D8AA-443F-8518-E8675CFB3E80}" type="sibTrans" cxnId="{2D296F48-0DB9-4523-9E20-A1A398E381ED}">
      <dgm:prSet/>
      <dgm:spPr/>
      <dgm:t>
        <a:bodyPr/>
        <a:lstStyle/>
        <a:p>
          <a:endParaRPr lang="en-US" sz="2400"/>
        </a:p>
      </dgm:t>
    </dgm:pt>
    <dgm:pt modelId="{1E2ABA25-3753-4449-ABFB-D37787614963}">
      <dgm:prSet phldrT="[Text]" custT="1"/>
      <dgm:spPr/>
      <dgm:t>
        <a:bodyPr/>
        <a:lstStyle/>
        <a:p>
          <a:r>
            <a:rPr lang="en-US" sz="2400" dirty="0"/>
            <a:t>Dementia</a:t>
          </a:r>
        </a:p>
      </dgm:t>
    </dgm:pt>
    <dgm:pt modelId="{EF6EE78C-1909-4D71-98C0-48765A72D446}" type="parTrans" cxnId="{D7CCFCB3-6C3C-46EE-9546-E8488F468032}">
      <dgm:prSet/>
      <dgm:spPr/>
      <dgm:t>
        <a:bodyPr/>
        <a:lstStyle/>
        <a:p>
          <a:endParaRPr lang="en-US" sz="2400"/>
        </a:p>
      </dgm:t>
    </dgm:pt>
    <dgm:pt modelId="{6DD52451-B5DB-478A-9463-787E840334B4}" type="sibTrans" cxnId="{D7CCFCB3-6C3C-46EE-9546-E8488F468032}">
      <dgm:prSet/>
      <dgm:spPr/>
      <dgm:t>
        <a:bodyPr/>
        <a:lstStyle/>
        <a:p>
          <a:endParaRPr lang="en-US" sz="2400"/>
        </a:p>
      </dgm:t>
    </dgm:pt>
    <dgm:pt modelId="{D5076C24-DE18-45D8-B04F-1484EC102FB3}">
      <dgm:prSet phldrT="[Text]" custT="1"/>
      <dgm:spPr/>
      <dgm:t>
        <a:bodyPr/>
        <a:lstStyle/>
        <a:p>
          <a:r>
            <a:rPr lang="en-US" sz="2400"/>
            <a:t>Cataracts</a:t>
          </a:r>
        </a:p>
      </dgm:t>
    </dgm:pt>
    <dgm:pt modelId="{83617F6C-0293-4F64-AD65-098FA07207CC}" type="parTrans" cxnId="{1944142A-1AC4-4331-B0C1-6D9622AE574A}">
      <dgm:prSet/>
      <dgm:spPr/>
      <dgm:t>
        <a:bodyPr/>
        <a:lstStyle/>
        <a:p>
          <a:endParaRPr lang="en-US" sz="2400"/>
        </a:p>
      </dgm:t>
    </dgm:pt>
    <dgm:pt modelId="{B8588EFC-2E95-4416-9C4B-09E8B3CF66C1}" type="sibTrans" cxnId="{1944142A-1AC4-4331-B0C1-6D9622AE574A}">
      <dgm:prSet/>
      <dgm:spPr/>
      <dgm:t>
        <a:bodyPr/>
        <a:lstStyle/>
        <a:p>
          <a:endParaRPr lang="en-US" sz="2400"/>
        </a:p>
      </dgm:t>
    </dgm:pt>
    <dgm:pt modelId="{254AF2C1-8406-46AA-ADD8-C1E9A2FE25E2}">
      <dgm:prSet custT="1"/>
      <dgm:spPr/>
      <dgm:t>
        <a:bodyPr/>
        <a:lstStyle/>
        <a:p>
          <a:r>
            <a:rPr lang="en-US" sz="2400" dirty="0"/>
            <a:t>Cancer</a:t>
          </a:r>
        </a:p>
      </dgm:t>
    </dgm:pt>
    <dgm:pt modelId="{3B1B0329-C082-4B2A-807C-E3B1A94865C6}" type="parTrans" cxnId="{723B5F89-6E58-4209-B7BE-8DAE6115DA0F}">
      <dgm:prSet/>
      <dgm:spPr/>
      <dgm:t>
        <a:bodyPr/>
        <a:lstStyle/>
        <a:p>
          <a:endParaRPr lang="en-US" sz="2400"/>
        </a:p>
      </dgm:t>
    </dgm:pt>
    <dgm:pt modelId="{583F6245-1FD9-4EBB-BFA5-3746FFD62743}" type="sibTrans" cxnId="{723B5F89-6E58-4209-B7BE-8DAE6115DA0F}">
      <dgm:prSet/>
      <dgm:spPr/>
      <dgm:t>
        <a:bodyPr/>
        <a:lstStyle/>
        <a:p>
          <a:endParaRPr lang="en-US" sz="2400"/>
        </a:p>
      </dgm:t>
    </dgm:pt>
    <dgm:pt modelId="{9B515A6F-EA41-4DBB-AB83-45641E8A2A6F}" type="pres">
      <dgm:prSet presAssocID="{BFF7FC97-7B84-437C-A796-A15BF16946BE}" presName="vert0" presStyleCnt="0">
        <dgm:presLayoutVars>
          <dgm:dir/>
          <dgm:animOne val="branch"/>
          <dgm:animLvl val="lvl"/>
        </dgm:presLayoutVars>
      </dgm:prSet>
      <dgm:spPr/>
    </dgm:pt>
    <dgm:pt modelId="{EF8EBB5E-4418-405A-89F7-E8EB4735C83B}" type="pres">
      <dgm:prSet presAssocID="{8ABB3D8A-FDD3-4EEF-8677-91F0F5092D54}" presName="thickLine" presStyleLbl="alignNode1" presStyleIdx="0" presStyleCnt="6"/>
      <dgm:spPr/>
    </dgm:pt>
    <dgm:pt modelId="{DD9F01AB-24A2-4EED-B109-038C37C0A45A}" type="pres">
      <dgm:prSet presAssocID="{8ABB3D8A-FDD3-4EEF-8677-91F0F5092D54}" presName="horz1" presStyleCnt="0"/>
      <dgm:spPr/>
    </dgm:pt>
    <dgm:pt modelId="{53760BB9-71B1-456D-B975-983CD5C96A19}" type="pres">
      <dgm:prSet presAssocID="{8ABB3D8A-FDD3-4EEF-8677-91F0F5092D54}" presName="tx1" presStyleLbl="revTx" presStyleIdx="0" presStyleCnt="6"/>
      <dgm:spPr/>
    </dgm:pt>
    <dgm:pt modelId="{9CA064E5-2B08-4BB0-946B-76D93A631309}" type="pres">
      <dgm:prSet presAssocID="{8ABB3D8A-FDD3-4EEF-8677-91F0F5092D54}" presName="vert1" presStyleCnt="0"/>
      <dgm:spPr/>
    </dgm:pt>
    <dgm:pt modelId="{FC95A80D-5490-4D1D-B62F-0F9C6265FA65}" type="pres">
      <dgm:prSet presAssocID="{130A0319-8EE3-426F-9390-B9D913ED5D0A}" presName="thickLine" presStyleLbl="alignNode1" presStyleIdx="1" presStyleCnt="6"/>
      <dgm:spPr/>
    </dgm:pt>
    <dgm:pt modelId="{1DA1C33D-181C-44AA-B8BD-139790EB25FF}" type="pres">
      <dgm:prSet presAssocID="{130A0319-8EE3-426F-9390-B9D913ED5D0A}" presName="horz1" presStyleCnt="0"/>
      <dgm:spPr/>
    </dgm:pt>
    <dgm:pt modelId="{0CF72E77-556C-4CAF-824B-7564DEFA5CAB}" type="pres">
      <dgm:prSet presAssocID="{130A0319-8EE3-426F-9390-B9D913ED5D0A}" presName="tx1" presStyleLbl="revTx" presStyleIdx="1" presStyleCnt="6"/>
      <dgm:spPr/>
    </dgm:pt>
    <dgm:pt modelId="{D1348DD1-7D98-42A1-BB09-A6530351707D}" type="pres">
      <dgm:prSet presAssocID="{130A0319-8EE3-426F-9390-B9D913ED5D0A}" presName="vert1" presStyleCnt="0"/>
      <dgm:spPr/>
    </dgm:pt>
    <dgm:pt modelId="{0C96D947-2749-4325-8A76-B9744C9CFA8B}" type="pres">
      <dgm:prSet presAssocID="{55B27B18-91F9-4662-A8B3-7D634793154D}" presName="thickLine" presStyleLbl="alignNode1" presStyleIdx="2" presStyleCnt="6"/>
      <dgm:spPr/>
    </dgm:pt>
    <dgm:pt modelId="{27F35C8B-9A1D-4C2B-BE49-02AFFCB3EE2D}" type="pres">
      <dgm:prSet presAssocID="{55B27B18-91F9-4662-A8B3-7D634793154D}" presName="horz1" presStyleCnt="0"/>
      <dgm:spPr/>
    </dgm:pt>
    <dgm:pt modelId="{27D65C80-CCC3-4AFA-912A-93CBCAE90094}" type="pres">
      <dgm:prSet presAssocID="{55B27B18-91F9-4662-A8B3-7D634793154D}" presName="tx1" presStyleLbl="revTx" presStyleIdx="2" presStyleCnt="6"/>
      <dgm:spPr/>
    </dgm:pt>
    <dgm:pt modelId="{800ED40F-054B-48D2-8E47-EBBC18C653A1}" type="pres">
      <dgm:prSet presAssocID="{55B27B18-91F9-4662-A8B3-7D634793154D}" presName="vert1" presStyleCnt="0"/>
      <dgm:spPr/>
    </dgm:pt>
    <dgm:pt modelId="{C5FD9029-2ED2-446B-9B4D-229208F6E178}" type="pres">
      <dgm:prSet presAssocID="{1E2ABA25-3753-4449-ABFB-D37787614963}" presName="thickLine" presStyleLbl="alignNode1" presStyleIdx="3" presStyleCnt="6"/>
      <dgm:spPr/>
    </dgm:pt>
    <dgm:pt modelId="{A0C14CD5-668B-40EA-B59B-5C2FF15958EF}" type="pres">
      <dgm:prSet presAssocID="{1E2ABA25-3753-4449-ABFB-D37787614963}" presName="horz1" presStyleCnt="0"/>
      <dgm:spPr/>
    </dgm:pt>
    <dgm:pt modelId="{9C5D0E3B-7EB1-4046-9C9F-76B96B082CE9}" type="pres">
      <dgm:prSet presAssocID="{1E2ABA25-3753-4449-ABFB-D37787614963}" presName="tx1" presStyleLbl="revTx" presStyleIdx="3" presStyleCnt="6"/>
      <dgm:spPr/>
    </dgm:pt>
    <dgm:pt modelId="{E051245F-1684-4BE5-9518-42C74C5FA484}" type="pres">
      <dgm:prSet presAssocID="{1E2ABA25-3753-4449-ABFB-D37787614963}" presName="vert1" presStyleCnt="0"/>
      <dgm:spPr/>
    </dgm:pt>
    <dgm:pt modelId="{0CCC3E89-6B5C-490B-9F63-9A3C9CDCF584}" type="pres">
      <dgm:prSet presAssocID="{D5076C24-DE18-45D8-B04F-1484EC102FB3}" presName="thickLine" presStyleLbl="alignNode1" presStyleIdx="4" presStyleCnt="6"/>
      <dgm:spPr/>
    </dgm:pt>
    <dgm:pt modelId="{7589A61F-7F6A-4F53-B291-B82553E18F1A}" type="pres">
      <dgm:prSet presAssocID="{D5076C24-DE18-45D8-B04F-1484EC102FB3}" presName="horz1" presStyleCnt="0"/>
      <dgm:spPr/>
    </dgm:pt>
    <dgm:pt modelId="{6C182384-26FC-4ED9-B255-EA3E71F3C393}" type="pres">
      <dgm:prSet presAssocID="{D5076C24-DE18-45D8-B04F-1484EC102FB3}" presName="tx1" presStyleLbl="revTx" presStyleIdx="4" presStyleCnt="6"/>
      <dgm:spPr/>
    </dgm:pt>
    <dgm:pt modelId="{E99E940D-6599-43F7-93B6-E6B654FA7A67}" type="pres">
      <dgm:prSet presAssocID="{D5076C24-DE18-45D8-B04F-1484EC102FB3}" presName="vert1" presStyleCnt="0"/>
      <dgm:spPr/>
    </dgm:pt>
    <dgm:pt modelId="{3A8A22AE-3C34-481B-BA5A-9E1E4848B248}" type="pres">
      <dgm:prSet presAssocID="{254AF2C1-8406-46AA-ADD8-C1E9A2FE25E2}" presName="thickLine" presStyleLbl="alignNode1" presStyleIdx="5" presStyleCnt="6"/>
      <dgm:spPr/>
    </dgm:pt>
    <dgm:pt modelId="{D3398C4B-2E26-49E1-9424-8B15A96E7F2B}" type="pres">
      <dgm:prSet presAssocID="{254AF2C1-8406-46AA-ADD8-C1E9A2FE25E2}" presName="horz1" presStyleCnt="0"/>
      <dgm:spPr/>
    </dgm:pt>
    <dgm:pt modelId="{5713A4C3-8B3D-42DB-B7D5-68C58785EBF5}" type="pres">
      <dgm:prSet presAssocID="{254AF2C1-8406-46AA-ADD8-C1E9A2FE25E2}" presName="tx1" presStyleLbl="revTx" presStyleIdx="5" presStyleCnt="6"/>
      <dgm:spPr/>
    </dgm:pt>
    <dgm:pt modelId="{5AAC0401-07A5-401D-811D-55A1293B650A}" type="pres">
      <dgm:prSet presAssocID="{254AF2C1-8406-46AA-ADD8-C1E9A2FE25E2}" presName="vert1" presStyleCnt="0"/>
      <dgm:spPr/>
    </dgm:pt>
  </dgm:ptLst>
  <dgm:cxnLst>
    <dgm:cxn modelId="{6474EE1A-C12E-487C-BCBD-7154CE2CD7B5}" srcId="{BFF7FC97-7B84-437C-A796-A15BF16946BE}" destId="{8ABB3D8A-FDD3-4EEF-8677-91F0F5092D54}" srcOrd="0" destOrd="0" parTransId="{737706FC-70A2-40BE-91C6-75D0C3CC1C67}" sibTransId="{852A9821-7C63-41FC-9B6D-CD52AD8394F3}"/>
    <dgm:cxn modelId="{12DF1723-08C2-4992-A033-997909C0E8CC}" type="presOf" srcId="{55B27B18-91F9-4662-A8B3-7D634793154D}" destId="{27D65C80-CCC3-4AFA-912A-93CBCAE90094}" srcOrd="0" destOrd="0" presId="urn:microsoft.com/office/officeart/2008/layout/LinedList"/>
    <dgm:cxn modelId="{1944142A-1AC4-4331-B0C1-6D9622AE574A}" srcId="{BFF7FC97-7B84-437C-A796-A15BF16946BE}" destId="{D5076C24-DE18-45D8-B04F-1484EC102FB3}" srcOrd="4" destOrd="0" parTransId="{83617F6C-0293-4F64-AD65-098FA07207CC}" sibTransId="{B8588EFC-2E95-4416-9C4B-09E8B3CF66C1}"/>
    <dgm:cxn modelId="{0E6D5D64-4DDE-4E3C-AFC4-2BBA9A0EF9B3}" type="presOf" srcId="{130A0319-8EE3-426F-9390-B9D913ED5D0A}" destId="{0CF72E77-556C-4CAF-824B-7564DEFA5CAB}" srcOrd="0" destOrd="0" presId="urn:microsoft.com/office/officeart/2008/layout/LinedList"/>
    <dgm:cxn modelId="{2D296F48-0DB9-4523-9E20-A1A398E381ED}" srcId="{BFF7FC97-7B84-437C-A796-A15BF16946BE}" destId="{55B27B18-91F9-4662-A8B3-7D634793154D}" srcOrd="2" destOrd="0" parTransId="{AECE8335-A828-451D-AE50-4D322B68F91E}" sibTransId="{17D47FFB-D8AA-443F-8518-E8675CFB3E80}"/>
    <dgm:cxn modelId="{C4823B6E-348B-48AF-8C99-821C8B52D19B}" srcId="{BFF7FC97-7B84-437C-A796-A15BF16946BE}" destId="{130A0319-8EE3-426F-9390-B9D913ED5D0A}" srcOrd="1" destOrd="0" parTransId="{0FD6403B-86CA-4782-AB13-06EE8501FA6D}" sibTransId="{83CD471A-2BF8-401C-912F-40ACED12A82F}"/>
    <dgm:cxn modelId="{07D4587D-5A20-4330-BEB2-CEF8792A1CED}" type="presOf" srcId="{254AF2C1-8406-46AA-ADD8-C1E9A2FE25E2}" destId="{5713A4C3-8B3D-42DB-B7D5-68C58785EBF5}" srcOrd="0" destOrd="0" presId="urn:microsoft.com/office/officeart/2008/layout/LinedList"/>
    <dgm:cxn modelId="{723B5F89-6E58-4209-B7BE-8DAE6115DA0F}" srcId="{BFF7FC97-7B84-437C-A796-A15BF16946BE}" destId="{254AF2C1-8406-46AA-ADD8-C1E9A2FE25E2}" srcOrd="5" destOrd="0" parTransId="{3B1B0329-C082-4B2A-807C-E3B1A94865C6}" sibTransId="{583F6245-1FD9-4EBB-BFA5-3746FFD62743}"/>
    <dgm:cxn modelId="{5163398C-F440-4B20-883F-8A02E73362BF}" type="presOf" srcId="{BFF7FC97-7B84-437C-A796-A15BF16946BE}" destId="{9B515A6F-EA41-4DBB-AB83-45641E8A2A6F}" srcOrd="0" destOrd="0" presId="urn:microsoft.com/office/officeart/2008/layout/LinedList"/>
    <dgm:cxn modelId="{A3FCA3AA-6897-48DC-A34E-C4412CD701B9}" type="presOf" srcId="{D5076C24-DE18-45D8-B04F-1484EC102FB3}" destId="{6C182384-26FC-4ED9-B255-EA3E71F3C393}" srcOrd="0" destOrd="0" presId="urn:microsoft.com/office/officeart/2008/layout/LinedList"/>
    <dgm:cxn modelId="{491B2EAF-48B4-4A21-8D52-DE3BD832CB03}" type="presOf" srcId="{1E2ABA25-3753-4449-ABFB-D37787614963}" destId="{9C5D0E3B-7EB1-4046-9C9F-76B96B082CE9}" srcOrd="0" destOrd="0" presId="urn:microsoft.com/office/officeart/2008/layout/LinedList"/>
    <dgm:cxn modelId="{D7CCFCB3-6C3C-46EE-9546-E8488F468032}" srcId="{BFF7FC97-7B84-437C-A796-A15BF16946BE}" destId="{1E2ABA25-3753-4449-ABFB-D37787614963}" srcOrd="3" destOrd="0" parTransId="{EF6EE78C-1909-4D71-98C0-48765A72D446}" sibTransId="{6DD52451-B5DB-478A-9463-787E840334B4}"/>
    <dgm:cxn modelId="{BC1B6AB5-38E3-414D-B011-9128A8535999}" type="presOf" srcId="{8ABB3D8A-FDD3-4EEF-8677-91F0F5092D54}" destId="{53760BB9-71B1-456D-B975-983CD5C96A19}" srcOrd="0" destOrd="0" presId="urn:microsoft.com/office/officeart/2008/layout/LinedList"/>
    <dgm:cxn modelId="{5ACB1FE0-371A-48EE-B9B4-ED2F1BB5FEE6}" type="presParOf" srcId="{9B515A6F-EA41-4DBB-AB83-45641E8A2A6F}" destId="{EF8EBB5E-4418-405A-89F7-E8EB4735C83B}" srcOrd="0" destOrd="0" presId="urn:microsoft.com/office/officeart/2008/layout/LinedList"/>
    <dgm:cxn modelId="{A3C15109-2F4A-4E04-BAA6-7D2135382694}" type="presParOf" srcId="{9B515A6F-EA41-4DBB-AB83-45641E8A2A6F}" destId="{DD9F01AB-24A2-4EED-B109-038C37C0A45A}" srcOrd="1" destOrd="0" presId="urn:microsoft.com/office/officeart/2008/layout/LinedList"/>
    <dgm:cxn modelId="{486ED768-E12F-4808-A336-0E6D1060CACE}" type="presParOf" srcId="{DD9F01AB-24A2-4EED-B109-038C37C0A45A}" destId="{53760BB9-71B1-456D-B975-983CD5C96A19}" srcOrd="0" destOrd="0" presId="urn:microsoft.com/office/officeart/2008/layout/LinedList"/>
    <dgm:cxn modelId="{9C8114CE-E6CB-499A-8F3C-5FD991519DDF}" type="presParOf" srcId="{DD9F01AB-24A2-4EED-B109-038C37C0A45A}" destId="{9CA064E5-2B08-4BB0-946B-76D93A631309}" srcOrd="1" destOrd="0" presId="urn:microsoft.com/office/officeart/2008/layout/LinedList"/>
    <dgm:cxn modelId="{8BACBADB-FFE1-4E96-92FF-8217A9B17399}" type="presParOf" srcId="{9B515A6F-EA41-4DBB-AB83-45641E8A2A6F}" destId="{FC95A80D-5490-4D1D-B62F-0F9C6265FA65}" srcOrd="2" destOrd="0" presId="urn:microsoft.com/office/officeart/2008/layout/LinedList"/>
    <dgm:cxn modelId="{5F210C10-7E73-46B9-B3ED-B866E4045B3A}" type="presParOf" srcId="{9B515A6F-EA41-4DBB-AB83-45641E8A2A6F}" destId="{1DA1C33D-181C-44AA-B8BD-139790EB25FF}" srcOrd="3" destOrd="0" presId="urn:microsoft.com/office/officeart/2008/layout/LinedList"/>
    <dgm:cxn modelId="{BEB37F4C-99AD-4CA0-8C14-0F233BE0FC5D}" type="presParOf" srcId="{1DA1C33D-181C-44AA-B8BD-139790EB25FF}" destId="{0CF72E77-556C-4CAF-824B-7564DEFA5CAB}" srcOrd="0" destOrd="0" presId="urn:microsoft.com/office/officeart/2008/layout/LinedList"/>
    <dgm:cxn modelId="{3E45086A-22C7-472A-A8B3-CA8485F74E41}" type="presParOf" srcId="{1DA1C33D-181C-44AA-B8BD-139790EB25FF}" destId="{D1348DD1-7D98-42A1-BB09-A6530351707D}" srcOrd="1" destOrd="0" presId="urn:microsoft.com/office/officeart/2008/layout/LinedList"/>
    <dgm:cxn modelId="{B6740F7F-04F3-4429-96E5-02EA6E25F64C}" type="presParOf" srcId="{9B515A6F-EA41-4DBB-AB83-45641E8A2A6F}" destId="{0C96D947-2749-4325-8A76-B9744C9CFA8B}" srcOrd="4" destOrd="0" presId="urn:microsoft.com/office/officeart/2008/layout/LinedList"/>
    <dgm:cxn modelId="{EDADC30B-4D74-43D7-AA22-C95198DEB509}" type="presParOf" srcId="{9B515A6F-EA41-4DBB-AB83-45641E8A2A6F}" destId="{27F35C8B-9A1D-4C2B-BE49-02AFFCB3EE2D}" srcOrd="5" destOrd="0" presId="urn:microsoft.com/office/officeart/2008/layout/LinedList"/>
    <dgm:cxn modelId="{64B0598D-03F3-4427-B1C5-4E175937010F}" type="presParOf" srcId="{27F35C8B-9A1D-4C2B-BE49-02AFFCB3EE2D}" destId="{27D65C80-CCC3-4AFA-912A-93CBCAE90094}" srcOrd="0" destOrd="0" presId="urn:microsoft.com/office/officeart/2008/layout/LinedList"/>
    <dgm:cxn modelId="{C0797724-CB19-41D0-BDAA-16D1E53103F8}" type="presParOf" srcId="{27F35C8B-9A1D-4C2B-BE49-02AFFCB3EE2D}" destId="{800ED40F-054B-48D2-8E47-EBBC18C653A1}" srcOrd="1" destOrd="0" presId="urn:microsoft.com/office/officeart/2008/layout/LinedList"/>
    <dgm:cxn modelId="{D7DF9E1A-845B-4403-B097-9BAA3EF739D4}" type="presParOf" srcId="{9B515A6F-EA41-4DBB-AB83-45641E8A2A6F}" destId="{C5FD9029-2ED2-446B-9B4D-229208F6E178}" srcOrd="6" destOrd="0" presId="urn:microsoft.com/office/officeart/2008/layout/LinedList"/>
    <dgm:cxn modelId="{6E5A1737-19E8-4CED-AD07-9545BD2992BD}" type="presParOf" srcId="{9B515A6F-EA41-4DBB-AB83-45641E8A2A6F}" destId="{A0C14CD5-668B-40EA-B59B-5C2FF15958EF}" srcOrd="7" destOrd="0" presId="urn:microsoft.com/office/officeart/2008/layout/LinedList"/>
    <dgm:cxn modelId="{1E1CF651-0B8D-4DC5-A110-21098BBA749F}" type="presParOf" srcId="{A0C14CD5-668B-40EA-B59B-5C2FF15958EF}" destId="{9C5D0E3B-7EB1-4046-9C9F-76B96B082CE9}" srcOrd="0" destOrd="0" presId="urn:microsoft.com/office/officeart/2008/layout/LinedList"/>
    <dgm:cxn modelId="{D4B72528-AE97-471E-946D-40F65828A1AB}" type="presParOf" srcId="{A0C14CD5-668B-40EA-B59B-5C2FF15958EF}" destId="{E051245F-1684-4BE5-9518-42C74C5FA484}" srcOrd="1" destOrd="0" presId="urn:microsoft.com/office/officeart/2008/layout/LinedList"/>
    <dgm:cxn modelId="{DDB3480D-03EF-4277-9735-F3343761123A}" type="presParOf" srcId="{9B515A6F-EA41-4DBB-AB83-45641E8A2A6F}" destId="{0CCC3E89-6B5C-490B-9F63-9A3C9CDCF584}" srcOrd="8" destOrd="0" presId="urn:microsoft.com/office/officeart/2008/layout/LinedList"/>
    <dgm:cxn modelId="{665BB5E4-1434-485C-B8B9-5FBC646728FB}" type="presParOf" srcId="{9B515A6F-EA41-4DBB-AB83-45641E8A2A6F}" destId="{7589A61F-7F6A-4F53-B291-B82553E18F1A}" srcOrd="9" destOrd="0" presId="urn:microsoft.com/office/officeart/2008/layout/LinedList"/>
    <dgm:cxn modelId="{48A0A156-56E0-4A0D-9E64-201B560CDE5B}" type="presParOf" srcId="{7589A61F-7F6A-4F53-B291-B82553E18F1A}" destId="{6C182384-26FC-4ED9-B255-EA3E71F3C393}" srcOrd="0" destOrd="0" presId="urn:microsoft.com/office/officeart/2008/layout/LinedList"/>
    <dgm:cxn modelId="{9C22F5B0-CBD0-4F60-AA6F-D93AB7B15438}" type="presParOf" srcId="{7589A61F-7F6A-4F53-B291-B82553E18F1A}" destId="{E99E940D-6599-43F7-93B6-E6B654FA7A67}" srcOrd="1" destOrd="0" presId="urn:microsoft.com/office/officeart/2008/layout/LinedList"/>
    <dgm:cxn modelId="{F7A439CB-42E4-4F62-8C36-BBD54ABEA39A}" type="presParOf" srcId="{9B515A6F-EA41-4DBB-AB83-45641E8A2A6F}" destId="{3A8A22AE-3C34-481B-BA5A-9E1E4848B248}" srcOrd="10" destOrd="0" presId="urn:microsoft.com/office/officeart/2008/layout/LinedList"/>
    <dgm:cxn modelId="{376FE846-E18B-4BF2-8133-B72F2A12774C}" type="presParOf" srcId="{9B515A6F-EA41-4DBB-AB83-45641E8A2A6F}" destId="{D3398C4B-2E26-49E1-9424-8B15A96E7F2B}" srcOrd="11" destOrd="0" presId="urn:microsoft.com/office/officeart/2008/layout/LinedList"/>
    <dgm:cxn modelId="{06A82092-F848-4F42-A5B0-BD9DA811C235}" type="presParOf" srcId="{D3398C4B-2E26-49E1-9424-8B15A96E7F2B}" destId="{5713A4C3-8B3D-42DB-B7D5-68C58785EBF5}" srcOrd="0" destOrd="0" presId="urn:microsoft.com/office/officeart/2008/layout/LinedList"/>
    <dgm:cxn modelId="{1EA3E5E2-FFAE-4BEC-AA1C-C039B7201369}" type="presParOf" srcId="{D3398C4B-2E26-49E1-9424-8B15A96E7F2B}" destId="{5AAC0401-07A5-401D-811D-55A1293B650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CCF0CD-FD10-4FD1-9F1A-B666558FD6A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828C134-55A2-4FFD-B7B2-E40658FB32FC}">
      <dgm:prSet phldrT="[Text]"/>
      <dgm:spPr/>
      <dgm:t>
        <a:bodyPr/>
        <a:lstStyle/>
        <a:p>
          <a:r>
            <a:rPr lang="en-US" dirty="0"/>
            <a:t>1</a:t>
          </a:r>
        </a:p>
      </dgm:t>
    </dgm:pt>
    <dgm:pt modelId="{FA2ABC3A-B3DA-43E1-988E-E1FF20B1D80F}" type="parTrans" cxnId="{6D382050-6EAC-4173-A23C-2250DF008AD5}">
      <dgm:prSet/>
      <dgm:spPr/>
      <dgm:t>
        <a:bodyPr/>
        <a:lstStyle/>
        <a:p>
          <a:endParaRPr lang="en-US"/>
        </a:p>
      </dgm:t>
    </dgm:pt>
    <dgm:pt modelId="{1A08596B-547B-46D9-835D-B894D0112860}" type="sibTrans" cxnId="{6D382050-6EAC-4173-A23C-2250DF008AD5}">
      <dgm:prSet/>
      <dgm:spPr/>
      <dgm:t>
        <a:bodyPr/>
        <a:lstStyle/>
        <a:p>
          <a:endParaRPr lang="en-US"/>
        </a:p>
      </dgm:t>
    </dgm:pt>
    <dgm:pt modelId="{4BCD94F6-D9CA-4426-A185-A9996A827566}">
      <dgm:prSet phldrT="[Text]"/>
      <dgm:spPr/>
      <dgm:t>
        <a:bodyPr/>
        <a:lstStyle/>
        <a:p>
          <a:r>
            <a:rPr lang="en-US" dirty="0"/>
            <a:t>2</a:t>
          </a:r>
        </a:p>
      </dgm:t>
    </dgm:pt>
    <dgm:pt modelId="{22488D30-43C7-42AC-9192-AE7C00C12884}" type="parTrans" cxnId="{4482D8E7-9955-4E74-9DFB-2EC5B7455F98}">
      <dgm:prSet/>
      <dgm:spPr/>
      <dgm:t>
        <a:bodyPr/>
        <a:lstStyle/>
        <a:p>
          <a:endParaRPr lang="en-US"/>
        </a:p>
      </dgm:t>
    </dgm:pt>
    <dgm:pt modelId="{413D43C8-1C5A-43B6-889C-3F49EA7369DB}" type="sibTrans" cxnId="{4482D8E7-9955-4E74-9DFB-2EC5B7455F98}">
      <dgm:prSet/>
      <dgm:spPr/>
      <dgm:t>
        <a:bodyPr/>
        <a:lstStyle/>
        <a:p>
          <a:endParaRPr lang="en-US"/>
        </a:p>
      </dgm:t>
    </dgm:pt>
    <dgm:pt modelId="{A7347476-16E2-4103-BD79-FAF26605ABDC}">
      <dgm:prSet/>
      <dgm:spPr/>
      <dgm:t>
        <a:bodyPr/>
        <a:lstStyle/>
        <a:p>
          <a:r>
            <a:rPr lang="en-US" dirty="0"/>
            <a:t>3</a:t>
          </a:r>
        </a:p>
      </dgm:t>
    </dgm:pt>
    <dgm:pt modelId="{D8B94632-0B55-40CC-A780-6C0CA5B142F0}" type="parTrans" cxnId="{ED65948F-D451-40EE-966E-2685F90472B0}">
      <dgm:prSet/>
      <dgm:spPr/>
      <dgm:t>
        <a:bodyPr/>
        <a:lstStyle/>
        <a:p>
          <a:endParaRPr lang="en-US"/>
        </a:p>
      </dgm:t>
    </dgm:pt>
    <dgm:pt modelId="{D7376262-0D6A-42E1-B460-4D37632992A3}" type="sibTrans" cxnId="{ED65948F-D451-40EE-966E-2685F90472B0}">
      <dgm:prSet/>
      <dgm:spPr/>
      <dgm:t>
        <a:bodyPr/>
        <a:lstStyle/>
        <a:p>
          <a:endParaRPr lang="en-US"/>
        </a:p>
      </dgm:t>
    </dgm:pt>
    <dgm:pt modelId="{922F815F-F2D0-45FE-861C-A7354DD1406A}">
      <dgm:prSet/>
      <dgm:spPr/>
      <dgm:t>
        <a:bodyPr/>
        <a:lstStyle/>
        <a:p>
          <a:r>
            <a:rPr lang="en-US" dirty="0"/>
            <a:t>4</a:t>
          </a:r>
        </a:p>
      </dgm:t>
    </dgm:pt>
    <dgm:pt modelId="{B54FE170-8D60-4B98-A6E8-33A96F70F29B}" type="parTrans" cxnId="{F736105C-7633-42FD-8483-3DFC135EBC39}">
      <dgm:prSet/>
      <dgm:spPr/>
      <dgm:t>
        <a:bodyPr/>
        <a:lstStyle/>
        <a:p>
          <a:endParaRPr lang="en-US"/>
        </a:p>
      </dgm:t>
    </dgm:pt>
    <dgm:pt modelId="{A7DF650A-0A0B-4E6B-99EC-63AE7F07CEAA}" type="sibTrans" cxnId="{F736105C-7633-42FD-8483-3DFC135EBC39}">
      <dgm:prSet/>
      <dgm:spPr/>
      <dgm:t>
        <a:bodyPr/>
        <a:lstStyle/>
        <a:p>
          <a:endParaRPr lang="en-US"/>
        </a:p>
      </dgm:t>
    </dgm:pt>
    <dgm:pt modelId="{E43310F5-A1B4-4ED1-B1F5-7E6571FA88FA}">
      <dgm:prSet/>
      <dgm:spPr/>
      <dgm:t>
        <a:bodyPr/>
        <a:lstStyle/>
        <a:p>
          <a:pPr>
            <a:buFontTx/>
            <a:buNone/>
          </a:pPr>
          <a:r>
            <a:rPr lang="en-US" dirty="0"/>
            <a:t>Shared decision making prior to statin initiation</a:t>
          </a:r>
        </a:p>
      </dgm:t>
    </dgm:pt>
    <dgm:pt modelId="{574C8516-A99B-437A-AD38-94BEAB4E1658}" type="parTrans" cxnId="{DF19B5D8-B9DF-4167-99B8-76CF4BC1354F}">
      <dgm:prSet/>
      <dgm:spPr/>
      <dgm:t>
        <a:bodyPr/>
        <a:lstStyle/>
        <a:p>
          <a:endParaRPr lang="en-US"/>
        </a:p>
      </dgm:t>
    </dgm:pt>
    <dgm:pt modelId="{A9015657-AAAB-47AF-B57D-DA837DB2DFB9}" type="sibTrans" cxnId="{DF19B5D8-B9DF-4167-99B8-76CF4BC1354F}">
      <dgm:prSet/>
      <dgm:spPr/>
      <dgm:t>
        <a:bodyPr/>
        <a:lstStyle/>
        <a:p>
          <a:endParaRPr lang="en-US"/>
        </a:p>
      </dgm:t>
    </dgm:pt>
    <dgm:pt modelId="{4735985C-6716-436E-99E9-9837833880F0}">
      <dgm:prSet/>
      <dgm:spPr/>
      <dgm:t>
        <a:bodyPr/>
        <a:lstStyle/>
        <a:p>
          <a:r>
            <a:rPr lang="en-US" dirty="0"/>
            <a:t>Emphasize low risk of SASE</a:t>
          </a:r>
        </a:p>
      </dgm:t>
    </dgm:pt>
    <dgm:pt modelId="{53147C90-BBDC-4F8C-A4DC-5D516B033611}" type="parTrans" cxnId="{D8654A9B-7200-40F3-AD65-7E48A0EB25C6}">
      <dgm:prSet/>
      <dgm:spPr/>
      <dgm:t>
        <a:bodyPr/>
        <a:lstStyle/>
        <a:p>
          <a:endParaRPr lang="en-US"/>
        </a:p>
      </dgm:t>
    </dgm:pt>
    <dgm:pt modelId="{2DE550C1-A7B9-40A8-A333-7D219C764E06}" type="sibTrans" cxnId="{D8654A9B-7200-40F3-AD65-7E48A0EB25C6}">
      <dgm:prSet/>
      <dgm:spPr/>
      <dgm:t>
        <a:bodyPr/>
        <a:lstStyle/>
        <a:p>
          <a:endParaRPr lang="en-US"/>
        </a:p>
      </dgm:t>
    </dgm:pt>
    <dgm:pt modelId="{9A5A5332-321F-446B-AAF3-015D86EA9C39}">
      <dgm:prSet/>
      <dgm:spPr/>
      <dgm:t>
        <a:bodyPr/>
        <a:lstStyle/>
        <a:p>
          <a:r>
            <a:rPr lang="en-US" dirty="0"/>
            <a:t>Explain that SASE can typically be addressed/resolved</a:t>
          </a:r>
        </a:p>
      </dgm:t>
    </dgm:pt>
    <dgm:pt modelId="{9598C130-684C-436D-BEFD-640893CDEB04}" type="parTrans" cxnId="{193A6359-0ACE-4F5D-A48F-9A8C65942192}">
      <dgm:prSet/>
      <dgm:spPr/>
      <dgm:t>
        <a:bodyPr/>
        <a:lstStyle/>
        <a:p>
          <a:endParaRPr lang="en-US"/>
        </a:p>
      </dgm:t>
    </dgm:pt>
    <dgm:pt modelId="{7AFDAB15-61A9-4BE3-8E3C-B13BC26A08AB}" type="sibTrans" cxnId="{193A6359-0ACE-4F5D-A48F-9A8C65942192}">
      <dgm:prSet/>
      <dgm:spPr/>
      <dgm:t>
        <a:bodyPr/>
        <a:lstStyle/>
        <a:p>
          <a:endParaRPr lang="en-US"/>
        </a:p>
      </dgm:t>
    </dgm:pt>
    <dgm:pt modelId="{33A2B47F-DF66-49EB-8D9E-E9E5E76DBD5F}">
      <dgm:prSet/>
      <dgm:spPr/>
      <dgm:t>
        <a:bodyPr/>
        <a:lstStyle/>
        <a:p>
          <a:r>
            <a:rPr lang="en-US" dirty="0"/>
            <a:t>Encourage patients to report symptoms </a:t>
          </a:r>
        </a:p>
      </dgm:t>
    </dgm:pt>
    <dgm:pt modelId="{33F984CF-AAC1-4447-932B-22681E2656D0}" type="parTrans" cxnId="{0E2C671F-A1E8-4C6A-B0EF-D2FA5897D02F}">
      <dgm:prSet/>
      <dgm:spPr/>
      <dgm:t>
        <a:bodyPr/>
        <a:lstStyle/>
        <a:p>
          <a:endParaRPr lang="en-US"/>
        </a:p>
      </dgm:t>
    </dgm:pt>
    <dgm:pt modelId="{935E608D-2E91-4B4C-8ECB-FB30B392CAC4}" type="sibTrans" cxnId="{0E2C671F-A1E8-4C6A-B0EF-D2FA5897D02F}">
      <dgm:prSet/>
      <dgm:spPr/>
      <dgm:t>
        <a:bodyPr/>
        <a:lstStyle/>
        <a:p>
          <a:endParaRPr lang="en-US"/>
        </a:p>
      </dgm:t>
    </dgm:pt>
    <dgm:pt modelId="{686EA227-BB12-4540-A4BE-96E01096A2BC}">
      <dgm:prSet/>
      <dgm:spPr/>
      <dgm:t>
        <a:bodyPr/>
        <a:lstStyle/>
        <a:p>
          <a:pPr>
            <a:buFontTx/>
            <a:buNone/>
          </a:pPr>
          <a:r>
            <a:rPr lang="en-US" dirty="0"/>
            <a:t>Assess whether symptom is likely to be statin-associated</a:t>
          </a:r>
        </a:p>
      </dgm:t>
    </dgm:pt>
    <dgm:pt modelId="{0CA66645-7A22-4CCD-B5DB-A3F4610742F0}" type="parTrans" cxnId="{F64C76CB-969A-42C4-81F4-E39E6E8B8F28}">
      <dgm:prSet/>
      <dgm:spPr/>
      <dgm:t>
        <a:bodyPr/>
        <a:lstStyle/>
        <a:p>
          <a:endParaRPr lang="en-US"/>
        </a:p>
      </dgm:t>
    </dgm:pt>
    <dgm:pt modelId="{2BCCA35A-1783-4D23-A721-C1DCBB7282E0}" type="sibTrans" cxnId="{F64C76CB-969A-42C4-81F4-E39E6E8B8F28}">
      <dgm:prSet/>
      <dgm:spPr/>
      <dgm:t>
        <a:bodyPr/>
        <a:lstStyle/>
        <a:p>
          <a:endParaRPr lang="en-US"/>
        </a:p>
      </dgm:t>
    </dgm:pt>
    <dgm:pt modelId="{0EAF7F9D-441B-4DFE-9AF0-2F6E8854EF9E}">
      <dgm:prSet/>
      <dgm:spPr/>
      <dgm:t>
        <a:bodyPr/>
        <a:lstStyle/>
        <a:p>
          <a:r>
            <a:rPr lang="en-US" dirty="0"/>
            <a:t>ACC’s Statin Intolerance tool: </a:t>
          </a:r>
          <a:r>
            <a:rPr lang="en-US" dirty="0">
              <a:hlinkClick xmlns:r="http://schemas.openxmlformats.org/officeDocument/2006/relationships" r:id="rId1"/>
            </a:rPr>
            <a:t>http://tools.acc.org/ldl/StatinIntolerance/index.html#!/</a:t>
          </a:r>
          <a:endParaRPr lang="en-US" dirty="0"/>
        </a:p>
      </dgm:t>
    </dgm:pt>
    <dgm:pt modelId="{E132914C-B3A7-4EA5-AF79-180E2F58CD2F}" type="parTrans" cxnId="{39A19F5D-3FD8-4F0D-ABC4-C70D120F7DF5}">
      <dgm:prSet/>
      <dgm:spPr/>
      <dgm:t>
        <a:bodyPr/>
        <a:lstStyle/>
        <a:p>
          <a:endParaRPr lang="en-US"/>
        </a:p>
      </dgm:t>
    </dgm:pt>
    <dgm:pt modelId="{06F32AAE-5DF9-487B-8456-81EA6E93210F}" type="sibTrans" cxnId="{39A19F5D-3FD8-4F0D-ABC4-C70D120F7DF5}">
      <dgm:prSet/>
      <dgm:spPr/>
      <dgm:t>
        <a:bodyPr/>
        <a:lstStyle/>
        <a:p>
          <a:endParaRPr lang="en-US"/>
        </a:p>
      </dgm:t>
    </dgm:pt>
    <dgm:pt modelId="{7DFFCB54-8DFA-461E-AF35-3D6A67BCD9FD}">
      <dgm:prSet/>
      <dgm:spPr/>
      <dgm:t>
        <a:bodyPr/>
        <a:lstStyle/>
        <a:p>
          <a:pPr>
            <a:buFontTx/>
            <a:buNone/>
          </a:pPr>
          <a:r>
            <a:rPr lang="en-US" dirty="0"/>
            <a:t>If statin-associated, try a different statin at same intensity</a:t>
          </a:r>
        </a:p>
      </dgm:t>
    </dgm:pt>
    <dgm:pt modelId="{1F3AEF03-56EC-46B9-8391-E3977CEF1106}" type="parTrans" cxnId="{AA516926-81AD-4263-82FD-1029AD8451DF}">
      <dgm:prSet/>
      <dgm:spPr/>
      <dgm:t>
        <a:bodyPr/>
        <a:lstStyle/>
        <a:p>
          <a:endParaRPr lang="en-US"/>
        </a:p>
      </dgm:t>
    </dgm:pt>
    <dgm:pt modelId="{D38DDBEA-1AEF-4D0A-8144-58292C7BECDF}" type="sibTrans" cxnId="{AA516926-81AD-4263-82FD-1029AD8451DF}">
      <dgm:prSet/>
      <dgm:spPr/>
      <dgm:t>
        <a:bodyPr/>
        <a:lstStyle/>
        <a:p>
          <a:endParaRPr lang="en-US"/>
        </a:p>
      </dgm:t>
    </dgm:pt>
    <dgm:pt modelId="{92C2148E-EBF6-4B9F-800F-B8058F19B95E}">
      <dgm:prSet/>
      <dgm:spPr/>
      <dgm:t>
        <a:bodyPr/>
        <a:lstStyle/>
        <a:p>
          <a:pPr>
            <a:buFontTx/>
            <a:buNone/>
          </a:pPr>
          <a:r>
            <a:rPr lang="en-US" dirty="0"/>
            <a:t>If symptom persists, try a lower dose</a:t>
          </a:r>
        </a:p>
      </dgm:t>
    </dgm:pt>
    <dgm:pt modelId="{84F6B3C6-6628-4C05-9470-1FE8451AEA0D}" type="parTrans" cxnId="{A91F3DDF-1972-45EB-8A1F-599440CE2A72}">
      <dgm:prSet/>
      <dgm:spPr/>
      <dgm:t>
        <a:bodyPr/>
        <a:lstStyle/>
        <a:p>
          <a:endParaRPr lang="en-US"/>
        </a:p>
      </dgm:t>
    </dgm:pt>
    <dgm:pt modelId="{2E9ABFB1-9C93-493E-BD6D-8395ED935635}" type="sibTrans" cxnId="{A91F3DDF-1972-45EB-8A1F-599440CE2A72}">
      <dgm:prSet/>
      <dgm:spPr/>
      <dgm:t>
        <a:bodyPr/>
        <a:lstStyle/>
        <a:p>
          <a:endParaRPr lang="en-US"/>
        </a:p>
      </dgm:t>
    </dgm:pt>
    <dgm:pt modelId="{522661E3-390D-4D1E-8E2F-12C89C61E907}" type="pres">
      <dgm:prSet presAssocID="{B4CCF0CD-FD10-4FD1-9F1A-B666558FD6A3}" presName="linearFlow" presStyleCnt="0">
        <dgm:presLayoutVars>
          <dgm:dir/>
          <dgm:animLvl val="lvl"/>
          <dgm:resizeHandles val="exact"/>
        </dgm:presLayoutVars>
      </dgm:prSet>
      <dgm:spPr/>
    </dgm:pt>
    <dgm:pt modelId="{5AF77BB9-C99E-4159-89B0-7835E429CCA1}" type="pres">
      <dgm:prSet presAssocID="{3828C134-55A2-4FFD-B7B2-E40658FB32FC}" presName="composite" presStyleCnt="0"/>
      <dgm:spPr/>
    </dgm:pt>
    <dgm:pt modelId="{72B424D9-C88A-43D3-ADDB-EA38BFE804ED}" type="pres">
      <dgm:prSet presAssocID="{3828C134-55A2-4FFD-B7B2-E40658FB32FC}" presName="parentText" presStyleLbl="alignNode1" presStyleIdx="0" presStyleCnt="4" custScaleY="110818">
        <dgm:presLayoutVars>
          <dgm:chMax val="1"/>
          <dgm:bulletEnabled val="1"/>
        </dgm:presLayoutVars>
      </dgm:prSet>
      <dgm:spPr/>
    </dgm:pt>
    <dgm:pt modelId="{CB280EE7-19A2-4184-9D2C-3344DF0230A6}" type="pres">
      <dgm:prSet presAssocID="{3828C134-55A2-4FFD-B7B2-E40658FB32FC}" presName="descendantText" presStyleLbl="alignAcc1" presStyleIdx="0" presStyleCnt="4" custScaleY="139240">
        <dgm:presLayoutVars>
          <dgm:bulletEnabled val="1"/>
        </dgm:presLayoutVars>
      </dgm:prSet>
      <dgm:spPr/>
    </dgm:pt>
    <dgm:pt modelId="{F75C35C6-C0E3-4513-8B4E-19AC60F8CCD8}" type="pres">
      <dgm:prSet presAssocID="{1A08596B-547B-46D9-835D-B894D0112860}" presName="sp" presStyleCnt="0"/>
      <dgm:spPr/>
    </dgm:pt>
    <dgm:pt modelId="{48D51CC3-A877-4E4C-85DE-DE18AACA5E73}" type="pres">
      <dgm:prSet presAssocID="{4BCD94F6-D9CA-4426-A185-A9996A827566}" presName="composite" presStyleCnt="0"/>
      <dgm:spPr/>
    </dgm:pt>
    <dgm:pt modelId="{F53778E0-62ED-43CE-9E51-A5D32334D95A}" type="pres">
      <dgm:prSet presAssocID="{4BCD94F6-D9CA-4426-A185-A9996A827566}" presName="parentText" presStyleLbl="alignNode1" presStyleIdx="1" presStyleCnt="4">
        <dgm:presLayoutVars>
          <dgm:chMax val="1"/>
          <dgm:bulletEnabled val="1"/>
        </dgm:presLayoutVars>
      </dgm:prSet>
      <dgm:spPr/>
    </dgm:pt>
    <dgm:pt modelId="{9F58322B-0FB5-4A69-A36E-0BE88A6C4B89}" type="pres">
      <dgm:prSet presAssocID="{4BCD94F6-D9CA-4426-A185-A9996A827566}" presName="descendantText" presStyleLbl="alignAcc1" presStyleIdx="1" presStyleCnt="4">
        <dgm:presLayoutVars>
          <dgm:bulletEnabled val="1"/>
        </dgm:presLayoutVars>
      </dgm:prSet>
      <dgm:spPr/>
    </dgm:pt>
    <dgm:pt modelId="{16BD3093-7EB3-46A2-8B63-545CEA3D83F8}" type="pres">
      <dgm:prSet presAssocID="{413D43C8-1C5A-43B6-889C-3F49EA7369DB}" presName="sp" presStyleCnt="0"/>
      <dgm:spPr/>
    </dgm:pt>
    <dgm:pt modelId="{14B680DF-08D3-497C-842B-129C96BB0802}" type="pres">
      <dgm:prSet presAssocID="{A7347476-16E2-4103-BD79-FAF26605ABDC}" presName="composite" presStyleCnt="0"/>
      <dgm:spPr/>
    </dgm:pt>
    <dgm:pt modelId="{A3B152EF-7681-4DA2-A51C-74971B73D4B3}" type="pres">
      <dgm:prSet presAssocID="{A7347476-16E2-4103-BD79-FAF26605ABDC}" presName="parentText" presStyleLbl="alignNode1" presStyleIdx="2" presStyleCnt="4" custLinFactNeighborX="-41883">
        <dgm:presLayoutVars>
          <dgm:chMax val="1"/>
          <dgm:bulletEnabled val="1"/>
        </dgm:presLayoutVars>
      </dgm:prSet>
      <dgm:spPr/>
    </dgm:pt>
    <dgm:pt modelId="{F044276A-30D6-47B4-A135-FAF9746ECB50}" type="pres">
      <dgm:prSet presAssocID="{A7347476-16E2-4103-BD79-FAF26605ABDC}" presName="descendantText" presStyleLbl="alignAcc1" presStyleIdx="2" presStyleCnt="4">
        <dgm:presLayoutVars>
          <dgm:bulletEnabled val="1"/>
        </dgm:presLayoutVars>
      </dgm:prSet>
      <dgm:spPr/>
    </dgm:pt>
    <dgm:pt modelId="{3E9C0C6E-5FE0-41F9-A28A-A7B49D52DCC0}" type="pres">
      <dgm:prSet presAssocID="{D7376262-0D6A-42E1-B460-4D37632992A3}" presName="sp" presStyleCnt="0"/>
      <dgm:spPr/>
    </dgm:pt>
    <dgm:pt modelId="{8936CDFE-5B66-464E-B718-24AD9BF9153E}" type="pres">
      <dgm:prSet presAssocID="{922F815F-F2D0-45FE-861C-A7354DD1406A}" presName="composite" presStyleCnt="0"/>
      <dgm:spPr/>
    </dgm:pt>
    <dgm:pt modelId="{B6641F35-37B4-4D11-ABBA-970ACBD2DEB8}" type="pres">
      <dgm:prSet presAssocID="{922F815F-F2D0-45FE-861C-A7354DD1406A}" presName="parentText" presStyleLbl="alignNode1" presStyleIdx="3" presStyleCnt="4">
        <dgm:presLayoutVars>
          <dgm:chMax val="1"/>
          <dgm:bulletEnabled val="1"/>
        </dgm:presLayoutVars>
      </dgm:prSet>
      <dgm:spPr/>
    </dgm:pt>
    <dgm:pt modelId="{C538C857-D8C5-4AE1-83F1-D5BEFE383DC3}" type="pres">
      <dgm:prSet presAssocID="{922F815F-F2D0-45FE-861C-A7354DD1406A}" presName="descendantText" presStyleLbl="alignAcc1" presStyleIdx="3" presStyleCnt="4">
        <dgm:presLayoutVars>
          <dgm:bulletEnabled val="1"/>
        </dgm:presLayoutVars>
      </dgm:prSet>
      <dgm:spPr/>
    </dgm:pt>
  </dgm:ptLst>
  <dgm:cxnLst>
    <dgm:cxn modelId="{18B43101-0F11-4CC3-A71D-8394D69DCC48}" type="presOf" srcId="{686EA227-BB12-4540-A4BE-96E01096A2BC}" destId="{9F58322B-0FB5-4A69-A36E-0BE88A6C4B89}" srcOrd="0" destOrd="0" presId="urn:microsoft.com/office/officeart/2005/8/layout/chevron2"/>
    <dgm:cxn modelId="{837F8511-BC5A-4ADA-8A57-6423A54DDD56}" type="presOf" srcId="{A7347476-16E2-4103-BD79-FAF26605ABDC}" destId="{A3B152EF-7681-4DA2-A51C-74971B73D4B3}" srcOrd="0" destOrd="0" presId="urn:microsoft.com/office/officeart/2005/8/layout/chevron2"/>
    <dgm:cxn modelId="{0E2C671F-A1E8-4C6A-B0EF-D2FA5897D02F}" srcId="{E43310F5-A1B4-4ED1-B1F5-7E6571FA88FA}" destId="{33A2B47F-DF66-49EB-8D9E-E9E5E76DBD5F}" srcOrd="2" destOrd="0" parTransId="{33F984CF-AAC1-4447-932B-22681E2656D0}" sibTransId="{935E608D-2E91-4B4C-8ECB-FB30B392CAC4}"/>
    <dgm:cxn modelId="{234AA425-6E30-43E8-85BF-F1508169DB2C}" type="presOf" srcId="{33A2B47F-DF66-49EB-8D9E-E9E5E76DBD5F}" destId="{CB280EE7-19A2-4184-9D2C-3344DF0230A6}" srcOrd="0" destOrd="3" presId="urn:microsoft.com/office/officeart/2005/8/layout/chevron2"/>
    <dgm:cxn modelId="{AA516926-81AD-4263-82FD-1029AD8451DF}" srcId="{A7347476-16E2-4103-BD79-FAF26605ABDC}" destId="{7DFFCB54-8DFA-461E-AF35-3D6A67BCD9FD}" srcOrd="0" destOrd="0" parTransId="{1F3AEF03-56EC-46B9-8391-E3977CEF1106}" sibTransId="{D38DDBEA-1AEF-4D0A-8144-58292C7BECDF}"/>
    <dgm:cxn modelId="{5237A62E-6717-425B-B19E-295C084D1D73}" type="presOf" srcId="{7DFFCB54-8DFA-461E-AF35-3D6A67BCD9FD}" destId="{F044276A-30D6-47B4-A135-FAF9746ECB50}" srcOrd="0" destOrd="0" presId="urn:microsoft.com/office/officeart/2005/8/layout/chevron2"/>
    <dgm:cxn modelId="{F736105C-7633-42FD-8483-3DFC135EBC39}" srcId="{B4CCF0CD-FD10-4FD1-9F1A-B666558FD6A3}" destId="{922F815F-F2D0-45FE-861C-A7354DD1406A}" srcOrd="3" destOrd="0" parTransId="{B54FE170-8D60-4B98-A6E8-33A96F70F29B}" sibTransId="{A7DF650A-0A0B-4E6B-99EC-63AE7F07CEAA}"/>
    <dgm:cxn modelId="{78E1425C-1E53-439B-A106-667A215E8866}" type="presOf" srcId="{922F815F-F2D0-45FE-861C-A7354DD1406A}" destId="{B6641F35-37B4-4D11-ABBA-970ACBD2DEB8}" srcOrd="0" destOrd="0" presId="urn:microsoft.com/office/officeart/2005/8/layout/chevron2"/>
    <dgm:cxn modelId="{39A19F5D-3FD8-4F0D-ABC4-C70D120F7DF5}" srcId="{4BCD94F6-D9CA-4426-A185-A9996A827566}" destId="{0EAF7F9D-441B-4DFE-9AF0-2F6E8854EF9E}" srcOrd="1" destOrd="0" parTransId="{E132914C-B3A7-4EA5-AF79-180E2F58CD2F}" sibTransId="{06F32AAE-5DF9-487B-8456-81EA6E93210F}"/>
    <dgm:cxn modelId="{D22E5A47-4DEA-4F58-B97A-3ABD3402A0FA}" type="presOf" srcId="{9A5A5332-321F-446B-AAF3-015D86EA9C39}" destId="{CB280EE7-19A2-4184-9D2C-3344DF0230A6}" srcOrd="0" destOrd="2" presId="urn:microsoft.com/office/officeart/2005/8/layout/chevron2"/>
    <dgm:cxn modelId="{6D382050-6EAC-4173-A23C-2250DF008AD5}" srcId="{B4CCF0CD-FD10-4FD1-9F1A-B666558FD6A3}" destId="{3828C134-55A2-4FFD-B7B2-E40658FB32FC}" srcOrd="0" destOrd="0" parTransId="{FA2ABC3A-B3DA-43E1-988E-E1FF20B1D80F}" sibTransId="{1A08596B-547B-46D9-835D-B894D0112860}"/>
    <dgm:cxn modelId="{9855AF52-208B-4EE1-A621-C0776D13964E}" type="presOf" srcId="{3828C134-55A2-4FFD-B7B2-E40658FB32FC}" destId="{72B424D9-C88A-43D3-ADDB-EA38BFE804ED}" srcOrd="0" destOrd="0" presId="urn:microsoft.com/office/officeart/2005/8/layout/chevron2"/>
    <dgm:cxn modelId="{193A6359-0ACE-4F5D-A48F-9A8C65942192}" srcId="{E43310F5-A1B4-4ED1-B1F5-7E6571FA88FA}" destId="{9A5A5332-321F-446B-AAF3-015D86EA9C39}" srcOrd="1" destOrd="0" parTransId="{9598C130-684C-436D-BEFD-640893CDEB04}" sibTransId="{7AFDAB15-61A9-4BE3-8E3C-B13BC26A08AB}"/>
    <dgm:cxn modelId="{ED65948F-D451-40EE-966E-2685F90472B0}" srcId="{B4CCF0CD-FD10-4FD1-9F1A-B666558FD6A3}" destId="{A7347476-16E2-4103-BD79-FAF26605ABDC}" srcOrd="2" destOrd="0" parTransId="{D8B94632-0B55-40CC-A780-6C0CA5B142F0}" sibTransId="{D7376262-0D6A-42E1-B460-4D37632992A3}"/>
    <dgm:cxn modelId="{9D3F5A93-96CE-4ADB-9FD1-22EF7AA37A8A}" type="presOf" srcId="{4BCD94F6-D9CA-4426-A185-A9996A827566}" destId="{F53778E0-62ED-43CE-9E51-A5D32334D95A}" srcOrd="0" destOrd="0" presId="urn:microsoft.com/office/officeart/2005/8/layout/chevron2"/>
    <dgm:cxn modelId="{D8654A9B-7200-40F3-AD65-7E48A0EB25C6}" srcId="{E43310F5-A1B4-4ED1-B1F5-7E6571FA88FA}" destId="{4735985C-6716-436E-99E9-9837833880F0}" srcOrd="0" destOrd="0" parTransId="{53147C90-BBDC-4F8C-A4DC-5D516B033611}" sibTransId="{2DE550C1-A7B9-40A8-A333-7D219C764E06}"/>
    <dgm:cxn modelId="{F64C76CB-969A-42C4-81F4-E39E6E8B8F28}" srcId="{4BCD94F6-D9CA-4426-A185-A9996A827566}" destId="{686EA227-BB12-4540-A4BE-96E01096A2BC}" srcOrd="0" destOrd="0" parTransId="{0CA66645-7A22-4CCD-B5DB-A3F4610742F0}" sibTransId="{2BCCA35A-1783-4D23-A721-C1DCBB7282E0}"/>
    <dgm:cxn modelId="{46E3E8D3-4E2E-4D13-84DE-FD5CC6785104}" type="presOf" srcId="{B4CCF0CD-FD10-4FD1-9F1A-B666558FD6A3}" destId="{522661E3-390D-4D1E-8E2F-12C89C61E907}" srcOrd="0" destOrd="0" presId="urn:microsoft.com/office/officeart/2005/8/layout/chevron2"/>
    <dgm:cxn modelId="{DF19B5D8-B9DF-4167-99B8-76CF4BC1354F}" srcId="{3828C134-55A2-4FFD-B7B2-E40658FB32FC}" destId="{E43310F5-A1B4-4ED1-B1F5-7E6571FA88FA}" srcOrd="0" destOrd="0" parTransId="{574C8516-A99B-437A-AD38-94BEAB4E1658}" sibTransId="{A9015657-AAAB-47AF-B57D-DA837DB2DFB9}"/>
    <dgm:cxn modelId="{7161D6DA-C679-451D-A5E4-9025DC2F50EB}" type="presOf" srcId="{0EAF7F9D-441B-4DFE-9AF0-2F6E8854EF9E}" destId="{9F58322B-0FB5-4A69-A36E-0BE88A6C4B89}" srcOrd="0" destOrd="1" presId="urn:microsoft.com/office/officeart/2005/8/layout/chevron2"/>
    <dgm:cxn modelId="{A91F3DDF-1972-45EB-8A1F-599440CE2A72}" srcId="{922F815F-F2D0-45FE-861C-A7354DD1406A}" destId="{92C2148E-EBF6-4B9F-800F-B8058F19B95E}" srcOrd="0" destOrd="0" parTransId="{84F6B3C6-6628-4C05-9470-1FE8451AEA0D}" sibTransId="{2E9ABFB1-9C93-493E-BD6D-8395ED935635}"/>
    <dgm:cxn modelId="{90B02FE5-7C71-44EF-B90A-DB80125ABF25}" type="presOf" srcId="{E43310F5-A1B4-4ED1-B1F5-7E6571FA88FA}" destId="{CB280EE7-19A2-4184-9D2C-3344DF0230A6}" srcOrd="0" destOrd="0" presId="urn:microsoft.com/office/officeart/2005/8/layout/chevron2"/>
    <dgm:cxn modelId="{721C4DE6-FB30-4653-972A-A53D87B49A65}" type="presOf" srcId="{4735985C-6716-436E-99E9-9837833880F0}" destId="{CB280EE7-19A2-4184-9D2C-3344DF0230A6}" srcOrd="0" destOrd="1" presId="urn:microsoft.com/office/officeart/2005/8/layout/chevron2"/>
    <dgm:cxn modelId="{4482D8E7-9955-4E74-9DFB-2EC5B7455F98}" srcId="{B4CCF0CD-FD10-4FD1-9F1A-B666558FD6A3}" destId="{4BCD94F6-D9CA-4426-A185-A9996A827566}" srcOrd="1" destOrd="0" parTransId="{22488D30-43C7-42AC-9192-AE7C00C12884}" sibTransId="{413D43C8-1C5A-43B6-889C-3F49EA7369DB}"/>
    <dgm:cxn modelId="{A463A6E8-1DED-4209-8BF1-324FB0893BD3}" type="presOf" srcId="{92C2148E-EBF6-4B9F-800F-B8058F19B95E}" destId="{C538C857-D8C5-4AE1-83F1-D5BEFE383DC3}" srcOrd="0" destOrd="0" presId="urn:microsoft.com/office/officeart/2005/8/layout/chevron2"/>
    <dgm:cxn modelId="{A71B7672-CE9A-4211-987D-75BD6BFC3B18}" type="presParOf" srcId="{522661E3-390D-4D1E-8E2F-12C89C61E907}" destId="{5AF77BB9-C99E-4159-89B0-7835E429CCA1}" srcOrd="0" destOrd="0" presId="urn:microsoft.com/office/officeart/2005/8/layout/chevron2"/>
    <dgm:cxn modelId="{E4FB0928-B0BA-4F9E-9214-74C1EA25254D}" type="presParOf" srcId="{5AF77BB9-C99E-4159-89B0-7835E429CCA1}" destId="{72B424D9-C88A-43D3-ADDB-EA38BFE804ED}" srcOrd="0" destOrd="0" presId="urn:microsoft.com/office/officeart/2005/8/layout/chevron2"/>
    <dgm:cxn modelId="{F7935FFA-39B6-4442-A5A8-354C4EA8870D}" type="presParOf" srcId="{5AF77BB9-C99E-4159-89B0-7835E429CCA1}" destId="{CB280EE7-19A2-4184-9D2C-3344DF0230A6}" srcOrd="1" destOrd="0" presId="urn:microsoft.com/office/officeart/2005/8/layout/chevron2"/>
    <dgm:cxn modelId="{B1EEE958-F598-441B-AFFB-2927B2B00F7C}" type="presParOf" srcId="{522661E3-390D-4D1E-8E2F-12C89C61E907}" destId="{F75C35C6-C0E3-4513-8B4E-19AC60F8CCD8}" srcOrd="1" destOrd="0" presId="urn:microsoft.com/office/officeart/2005/8/layout/chevron2"/>
    <dgm:cxn modelId="{99A8652A-180F-465C-A5EB-B1376EB24197}" type="presParOf" srcId="{522661E3-390D-4D1E-8E2F-12C89C61E907}" destId="{48D51CC3-A877-4E4C-85DE-DE18AACA5E73}" srcOrd="2" destOrd="0" presId="urn:microsoft.com/office/officeart/2005/8/layout/chevron2"/>
    <dgm:cxn modelId="{3D7A4ED9-C178-417B-9CC1-06FBD707651B}" type="presParOf" srcId="{48D51CC3-A877-4E4C-85DE-DE18AACA5E73}" destId="{F53778E0-62ED-43CE-9E51-A5D32334D95A}" srcOrd="0" destOrd="0" presId="urn:microsoft.com/office/officeart/2005/8/layout/chevron2"/>
    <dgm:cxn modelId="{C3A6C318-2BDF-4841-9DE6-2B68A50CB5FA}" type="presParOf" srcId="{48D51CC3-A877-4E4C-85DE-DE18AACA5E73}" destId="{9F58322B-0FB5-4A69-A36E-0BE88A6C4B89}" srcOrd="1" destOrd="0" presId="urn:microsoft.com/office/officeart/2005/8/layout/chevron2"/>
    <dgm:cxn modelId="{526AF85B-B3D0-40EA-9E7B-F94E9DFFA291}" type="presParOf" srcId="{522661E3-390D-4D1E-8E2F-12C89C61E907}" destId="{16BD3093-7EB3-46A2-8B63-545CEA3D83F8}" srcOrd="3" destOrd="0" presId="urn:microsoft.com/office/officeart/2005/8/layout/chevron2"/>
    <dgm:cxn modelId="{39C32450-CDC4-4F5C-A2A2-39CD842BFF60}" type="presParOf" srcId="{522661E3-390D-4D1E-8E2F-12C89C61E907}" destId="{14B680DF-08D3-497C-842B-129C96BB0802}" srcOrd="4" destOrd="0" presId="urn:microsoft.com/office/officeart/2005/8/layout/chevron2"/>
    <dgm:cxn modelId="{C5166138-F4C6-401D-A355-2FD6DE53E1D3}" type="presParOf" srcId="{14B680DF-08D3-497C-842B-129C96BB0802}" destId="{A3B152EF-7681-4DA2-A51C-74971B73D4B3}" srcOrd="0" destOrd="0" presId="urn:microsoft.com/office/officeart/2005/8/layout/chevron2"/>
    <dgm:cxn modelId="{5A3DF055-C0EE-490B-9FB6-F625FB207C32}" type="presParOf" srcId="{14B680DF-08D3-497C-842B-129C96BB0802}" destId="{F044276A-30D6-47B4-A135-FAF9746ECB50}" srcOrd="1" destOrd="0" presId="urn:microsoft.com/office/officeart/2005/8/layout/chevron2"/>
    <dgm:cxn modelId="{1ADF1C40-B0E3-462D-BE95-B7FE01965F0F}" type="presParOf" srcId="{522661E3-390D-4D1E-8E2F-12C89C61E907}" destId="{3E9C0C6E-5FE0-41F9-A28A-A7B49D52DCC0}" srcOrd="5" destOrd="0" presId="urn:microsoft.com/office/officeart/2005/8/layout/chevron2"/>
    <dgm:cxn modelId="{6244BDE8-4A78-443B-911E-9E3930D22AAB}" type="presParOf" srcId="{522661E3-390D-4D1E-8E2F-12C89C61E907}" destId="{8936CDFE-5B66-464E-B718-24AD9BF9153E}" srcOrd="6" destOrd="0" presId="urn:microsoft.com/office/officeart/2005/8/layout/chevron2"/>
    <dgm:cxn modelId="{8659F6BF-3928-4256-AEE1-1A0703ADFF08}" type="presParOf" srcId="{8936CDFE-5B66-464E-B718-24AD9BF9153E}" destId="{B6641F35-37B4-4D11-ABBA-970ACBD2DEB8}" srcOrd="0" destOrd="0" presId="urn:microsoft.com/office/officeart/2005/8/layout/chevron2"/>
    <dgm:cxn modelId="{F3B7356C-61AA-420B-A056-2C9472EDD501}" type="presParOf" srcId="{8936CDFE-5B66-464E-B718-24AD9BF9153E}" destId="{C538C857-D8C5-4AE1-83F1-D5BEFE383DC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EBB5E-4418-405A-89F7-E8EB4735C83B}">
      <dsp:nvSpPr>
        <dsp:cNvPr id="0" name=""/>
        <dsp:cNvSpPr/>
      </dsp:nvSpPr>
      <dsp:spPr>
        <a:xfrm>
          <a:off x="0" y="1689"/>
          <a:ext cx="917170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3760BB9-71B1-456D-B975-983CD5C96A19}">
      <dsp:nvSpPr>
        <dsp:cNvPr id="0" name=""/>
        <dsp:cNvSpPr/>
      </dsp:nvSpPr>
      <dsp:spPr>
        <a:xfrm>
          <a:off x="0" y="1689"/>
          <a:ext cx="9171709" cy="57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Muscle problems</a:t>
          </a:r>
        </a:p>
      </dsp:txBody>
      <dsp:txXfrm>
        <a:off x="0" y="1689"/>
        <a:ext cx="9171709" cy="576206"/>
      </dsp:txXfrm>
    </dsp:sp>
    <dsp:sp modelId="{FC95A80D-5490-4D1D-B62F-0F9C6265FA65}">
      <dsp:nvSpPr>
        <dsp:cNvPr id="0" name=""/>
        <dsp:cNvSpPr/>
      </dsp:nvSpPr>
      <dsp:spPr>
        <a:xfrm>
          <a:off x="0" y="577895"/>
          <a:ext cx="917170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CF72E77-556C-4CAF-824B-7564DEFA5CAB}">
      <dsp:nvSpPr>
        <dsp:cNvPr id="0" name=""/>
        <dsp:cNvSpPr/>
      </dsp:nvSpPr>
      <dsp:spPr>
        <a:xfrm>
          <a:off x="0" y="577895"/>
          <a:ext cx="9171709" cy="57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Diabetes</a:t>
          </a:r>
        </a:p>
      </dsp:txBody>
      <dsp:txXfrm>
        <a:off x="0" y="577895"/>
        <a:ext cx="9171709" cy="576206"/>
      </dsp:txXfrm>
    </dsp:sp>
    <dsp:sp modelId="{0C96D947-2749-4325-8A76-B9744C9CFA8B}">
      <dsp:nvSpPr>
        <dsp:cNvPr id="0" name=""/>
        <dsp:cNvSpPr/>
      </dsp:nvSpPr>
      <dsp:spPr>
        <a:xfrm>
          <a:off x="0" y="1154101"/>
          <a:ext cx="917170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7D65C80-CCC3-4AFA-912A-93CBCAE90094}">
      <dsp:nvSpPr>
        <dsp:cNvPr id="0" name=""/>
        <dsp:cNvSpPr/>
      </dsp:nvSpPr>
      <dsp:spPr>
        <a:xfrm>
          <a:off x="0" y="1154101"/>
          <a:ext cx="9171709" cy="57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Liver Problems</a:t>
          </a:r>
        </a:p>
      </dsp:txBody>
      <dsp:txXfrm>
        <a:off x="0" y="1154101"/>
        <a:ext cx="9171709" cy="576206"/>
      </dsp:txXfrm>
    </dsp:sp>
    <dsp:sp modelId="{C5FD9029-2ED2-446B-9B4D-229208F6E178}">
      <dsp:nvSpPr>
        <dsp:cNvPr id="0" name=""/>
        <dsp:cNvSpPr/>
      </dsp:nvSpPr>
      <dsp:spPr>
        <a:xfrm>
          <a:off x="0" y="1730308"/>
          <a:ext cx="917170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C5D0E3B-7EB1-4046-9C9F-76B96B082CE9}">
      <dsp:nvSpPr>
        <dsp:cNvPr id="0" name=""/>
        <dsp:cNvSpPr/>
      </dsp:nvSpPr>
      <dsp:spPr>
        <a:xfrm>
          <a:off x="0" y="1730308"/>
          <a:ext cx="9171709" cy="57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Dementia</a:t>
          </a:r>
        </a:p>
      </dsp:txBody>
      <dsp:txXfrm>
        <a:off x="0" y="1730308"/>
        <a:ext cx="9171709" cy="576206"/>
      </dsp:txXfrm>
    </dsp:sp>
    <dsp:sp modelId="{0CCC3E89-6B5C-490B-9F63-9A3C9CDCF584}">
      <dsp:nvSpPr>
        <dsp:cNvPr id="0" name=""/>
        <dsp:cNvSpPr/>
      </dsp:nvSpPr>
      <dsp:spPr>
        <a:xfrm>
          <a:off x="0" y="2306514"/>
          <a:ext cx="917170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C182384-26FC-4ED9-B255-EA3E71F3C393}">
      <dsp:nvSpPr>
        <dsp:cNvPr id="0" name=""/>
        <dsp:cNvSpPr/>
      </dsp:nvSpPr>
      <dsp:spPr>
        <a:xfrm>
          <a:off x="0" y="2306514"/>
          <a:ext cx="9171709" cy="57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Cataracts</a:t>
          </a:r>
        </a:p>
      </dsp:txBody>
      <dsp:txXfrm>
        <a:off x="0" y="2306514"/>
        <a:ext cx="9171709" cy="576206"/>
      </dsp:txXfrm>
    </dsp:sp>
    <dsp:sp modelId="{3A8A22AE-3C34-481B-BA5A-9E1E4848B248}">
      <dsp:nvSpPr>
        <dsp:cNvPr id="0" name=""/>
        <dsp:cNvSpPr/>
      </dsp:nvSpPr>
      <dsp:spPr>
        <a:xfrm>
          <a:off x="0" y="2882720"/>
          <a:ext cx="917170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713A4C3-8B3D-42DB-B7D5-68C58785EBF5}">
      <dsp:nvSpPr>
        <dsp:cNvPr id="0" name=""/>
        <dsp:cNvSpPr/>
      </dsp:nvSpPr>
      <dsp:spPr>
        <a:xfrm>
          <a:off x="0" y="2882720"/>
          <a:ext cx="9171709" cy="57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Cancer</a:t>
          </a:r>
        </a:p>
      </dsp:txBody>
      <dsp:txXfrm>
        <a:off x="0" y="2882720"/>
        <a:ext cx="9171709" cy="57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424D9-C88A-43D3-ADDB-EA38BFE804ED}">
      <dsp:nvSpPr>
        <dsp:cNvPr id="0" name=""/>
        <dsp:cNvSpPr/>
      </dsp:nvSpPr>
      <dsp:spPr>
        <a:xfrm rot="5400000">
          <a:off x="-217080" y="296829"/>
          <a:ext cx="1178715" cy="74455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1</a:t>
          </a:r>
        </a:p>
      </dsp:txBody>
      <dsp:txXfrm rot="-5400000">
        <a:off x="1" y="452027"/>
        <a:ext cx="744555" cy="434160"/>
      </dsp:txXfrm>
    </dsp:sp>
    <dsp:sp modelId="{CB280EE7-19A2-4184-9D2C-3344DF0230A6}">
      <dsp:nvSpPr>
        <dsp:cNvPr id="0" name=""/>
        <dsp:cNvSpPr/>
      </dsp:nvSpPr>
      <dsp:spPr>
        <a:xfrm rot="5400000">
          <a:off x="5148743" y="-4402553"/>
          <a:ext cx="962667" cy="977104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FontTx/>
            <a:buNone/>
          </a:pPr>
          <a:r>
            <a:rPr lang="en-US" sz="1200" kern="1200" dirty="0"/>
            <a:t>Shared decision making prior to statin initiation</a:t>
          </a:r>
        </a:p>
        <a:p>
          <a:pPr marL="228600" lvl="2" indent="-114300" algn="l" defTabSz="533400">
            <a:lnSpc>
              <a:spcPct val="90000"/>
            </a:lnSpc>
            <a:spcBef>
              <a:spcPct val="0"/>
            </a:spcBef>
            <a:spcAft>
              <a:spcPct val="15000"/>
            </a:spcAft>
            <a:buChar char="•"/>
          </a:pPr>
          <a:r>
            <a:rPr lang="en-US" sz="1200" kern="1200" dirty="0"/>
            <a:t>Emphasize low risk of SASE</a:t>
          </a:r>
        </a:p>
        <a:p>
          <a:pPr marL="228600" lvl="2" indent="-114300" algn="l" defTabSz="533400">
            <a:lnSpc>
              <a:spcPct val="90000"/>
            </a:lnSpc>
            <a:spcBef>
              <a:spcPct val="0"/>
            </a:spcBef>
            <a:spcAft>
              <a:spcPct val="15000"/>
            </a:spcAft>
            <a:buChar char="•"/>
          </a:pPr>
          <a:r>
            <a:rPr lang="en-US" sz="1200" kern="1200" dirty="0"/>
            <a:t>Explain that SASE can typically be addressed/resolved</a:t>
          </a:r>
        </a:p>
        <a:p>
          <a:pPr marL="228600" lvl="2" indent="-114300" algn="l" defTabSz="533400">
            <a:lnSpc>
              <a:spcPct val="90000"/>
            </a:lnSpc>
            <a:spcBef>
              <a:spcPct val="0"/>
            </a:spcBef>
            <a:spcAft>
              <a:spcPct val="15000"/>
            </a:spcAft>
            <a:buChar char="•"/>
          </a:pPr>
          <a:r>
            <a:rPr lang="en-US" sz="1200" kern="1200" dirty="0"/>
            <a:t>Encourage patients to report symptoms </a:t>
          </a:r>
        </a:p>
      </dsp:txBody>
      <dsp:txXfrm rot="-5400000">
        <a:off x="744555" y="48629"/>
        <a:ext cx="9724050" cy="868679"/>
      </dsp:txXfrm>
    </dsp:sp>
    <dsp:sp modelId="{F53778E0-62ED-43CE-9E51-A5D32334D95A}">
      <dsp:nvSpPr>
        <dsp:cNvPr id="0" name=""/>
        <dsp:cNvSpPr/>
      </dsp:nvSpPr>
      <dsp:spPr>
        <a:xfrm rot="5400000">
          <a:off x="-159547" y="1276507"/>
          <a:ext cx="1063650" cy="74455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2</a:t>
          </a:r>
        </a:p>
      </dsp:txBody>
      <dsp:txXfrm rot="-5400000">
        <a:off x="1" y="1489238"/>
        <a:ext cx="744555" cy="319095"/>
      </dsp:txXfrm>
    </dsp:sp>
    <dsp:sp modelId="{9F58322B-0FB5-4A69-A36E-0BE88A6C4B89}">
      <dsp:nvSpPr>
        <dsp:cNvPr id="0" name=""/>
        <dsp:cNvSpPr/>
      </dsp:nvSpPr>
      <dsp:spPr>
        <a:xfrm rot="5400000">
          <a:off x="5284391" y="-3422876"/>
          <a:ext cx="691372" cy="977104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FontTx/>
            <a:buNone/>
          </a:pPr>
          <a:r>
            <a:rPr lang="en-US" sz="1200" kern="1200" dirty="0"/>
            <a:t>Assess whether symptom is likely to be statin-associated</a:t>
          </a:r>
        </a:p>
        <a:p>
          <a:pPr marL="114300" lvl="1" indent="-114300" algn="l" defTabSz="533400">
            <a:lnSpc>
              <a:spcPct val="90000"/>
            </a:lnSpc>
            <a:spcBef>
              <a:spcPct val="0"/>
            </a:spcBef>
            <a:spcAft>
              <a:spcPct val="15000"/>
            </a:spcAft>
            <a:buChar char="•"/>
          </a:pPr>
          <a:r>
            <a:rPr lang="en-US" sz="1200" kern="1200" dirty="0"/>
            <a:t>ACC’s Statin Intolerance tool: </a:t>
          </a:r>
          <a:r>
            <a:rPr lang="en-US" sz="1200" kern="1200" dirty="0">
              <a:hlinkClick xmlns:r="http://schemas.openxmlformats.org/officeDocument/2006/relationships" r:id="rId1"/>
            </a:rPr>
            <a:t>http://tools.acc.org/ldl/StatinIntolerance/index.html#!/</a:t>
          </a:r>
          <a:endParaRPr lang="en-US" sz="1200" kern="1200" dirty="0"/>
        </a:p>
      </dsp:txBody>
      <dsp:txXfrm rot="-5400000">
        <a:off x="744555" y="1150710"/>
        <a:ext cx="9737294" cy="623872"/>
      </dsp:txXfrm>
    </dsp:sp>
    <dsp:sp modelId="{A3B152EF-7681-4DA2-A51C-74971B73D4B3}">
      <dsp:nvSpPr>
        <dsp:cNvPr id="0" name=""/>
        <dsp:cNvSpPr/>
      </dsp:nvSpPr>
      <dsp:spPr>
        <a:xfrm rot="5400000">
          <a:off x="-159547" y="2198652"/>
          <a:ext cx="1063650" cy="74455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3</a:t>
          </a:r>
        </a:p>
      </dsp:txBody>
      <dsp:txXfrm rot="-5400000">
        <a:off x="1" y="2411383"/>
        <a:ext cx="744555" cy="319095"/>
      </dsp:txXfrm>
    </dsp:sp>
    <dsp:sp modelId="{F044276A-30D6-47B4-A135-FAF9746ECB50}">
      <dsp:nvSpPr>
        <dsp:cNvPr id="0" name=""/>
        <dsp:cNvSpPr/>
      </dsp:nvSpPr>
      <dsp:spPr>
        <a:xfrm rot="5400000">
          <a:off x="5284391" y="-2500731"/>
          <a:ext cx="691372" cy="977104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FontTx/>
            <a:buNone/>
          </a:pPr>
          <a:r>
            <a:rPr lang="en-US" sz="1200" kern="1200" dirty="0"/>
            <a:t>If statin-associated, try a different statin at same intensity</a:t>
          </a:r>
        </a:p>
      </dsp:txBody>
      <dsp:txXfrm rot="-5400000">
        <a:off x="744555" y="2072855"/>
        <a:ext cx="9737294" cy="623872"/>
      </dsp:txXfrm>
    </dsp:sp>
    <dsp:sp modelId="{B6641F35-37B4-4D11-ABBA-970ACBD2DEB8}">
      <dsp:nvSpPr>
        <dsp:cNvPr id="0" name=""/>
        <dsp:cNvSpPr/>
      </dsp:nvSpPr>
      <dsp:spPr>
        <a:xfrm rot="5400000">
          <a:off x="-159547" y="3120797"/>
          <a:ext cx="1063650" cy="74455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4</a:t>
          </a:r>
        </a:p>
      </dsp:txBody>
      <dsp:txXfrm rot="-5400000">
        <a:off x="1" y="3333528"/>
        <a:ext cx="744555" cy="319095"/>
      </dsp:txXfrm>
    </dsp:sp>
    <dsp:sp modelId="{C538C857-D8C5-4AE1-83F1-D5BEFE383DC3}">
      <dsp:nvSpPr>
        <dsp:cNvPr id="0" name=""/>
        <dsp:cNvSpPr/>
      </dsp:nvSpPr>
      <dsp:spPr>
        <a:xfrm rot="5400000">
          <a:off x="5284391" y="-1578586"/>
          <a:ext cx="691372" cy="977104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FontTx/>
            <a:buNone/>
          </a:pPr>
          <a:r>
            <a:rPr lang="en-US" sz="1200" kern="1200" dirty="0"/>
            <a:t>If symptom persists, try a lower dose</a:t>
          </a:r>
        </a:p>
      </dsp:txBody>
      <dsp:txXfrm rot="-5400000">
        <a:off x="744555" y="2995000"/>
        <a:ext cx="9737294" cy="62387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2C2B9C-2DCB-4FDA-BB59-222AE3F1274D}" type="datetimeFigureOut">
              <a:rPr lang="en-US" smtClean="0"/>
              <a:t>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FEE39C-07A6-414A-9CA2-F3D04CE5751B}" type="slidenum">
              <a:rPr lang="en-US" smtClean="0"/>
              <a:t>‹#›</a:t>
            </a:fld>
            <a:endParaRPr lang="en-US"/>
          </a:p>
        </p:txBody>
      </p:sp>
    </p:spTree>
    <p:extLst>
      <p:ext uri="{BB962C8B-B14F-4D97-AF65-F5344CB8AC3E}">
        <p14:creationId xmlns:p14="http://schemas.microsoft.com/office/powerpoint/2010/main" val="1912862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deck is to review the incidence of statin-associated side effects, and approaches to managing them.</a:t>
            </a:r>
          </a:p>
          <a:p>
            <a:endParaRPr lang="en-US" dirty="0"/>
          </a:p>
          <a:p>
            <a:r>
              <a:rPr lang="en-US" dirty="0"/>
              <a:t>Note that the terminology “statin intolerance” is no longer used.  Instead, the preferred terminology is “statin-associated side effects” and “statin-associated muscle symptoms.”  This new terminology reflects the fact that most patients are able to tolerate a statin re-challenge with a different statin or lower dose.</a:t>
            </a:r>
          </a:p>
        </p:txBody>
      </p:sp>
      <p:sp>
        <p:nvSpPr>
          <p:cNvPr id="4" name="Slide Number Placeholder 3"/>
          <p:cNvSpPr>
            <a:spLocks noGrp="1"/>
          </p:cNvSpPr>
          <p:nvPr>
            <p:ph type="sldNum" sz="quarter" idx="5"/>
          </p:nvPr>
        </p:nvSpPr>
        <p:spPr/>
        <p:txBody>
          <a:bodyPr/>
          <a:lstStyle/>
          <a:p>
            <a:fld id="{21633E5F-3683-0140-832F-D6B972C1BC5D}" type="slidenum">
              <a:rPr lang="en-US" smtClean="0"/>
              <a:t>3</a:t>
            </a:fld>
            <a:endParaRPr lang="en-US" dirty="0"/>
          </a:p>
        </p:txBody>
      </p:sp>
    </p:spTree>
    <p:extLst>
      <p:ext uri="{BB962C8B-B14F-4D97-AF65-F5344CB8AC3E}">
        <p14:creationId xmlns:p14="http://schemas.microsoft.com/office/powerpoint/2010/main" val="3951591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greatest challenges to statin use is the long list of side effects (both rumored and true) that concern patients.  For many of these side effects, the risk is minimal or non-existent, but nevertheless, patients have heard about them and have valid concerns.  These side effects can come up in discussions about initiating statins, and later as concerns that can influence long-term medication adherence.  </a:t>
            </a:r>
          </a:p>
          <a:p>
            <a:endParaRPr lang="en-US" dirty="0"/>
          </a:p>
          <a:p>
            <a:r>
              <a:rPr lang="en-US" dirty="0"/>
              <a:t>Some of the most common side effects that patients hear about are muscle problems, diabetes, liver problems, memory problems, cataracts, and cancer.  On the following slides, we’ll review the actual risk of each of these potential side effects, and how to manage these side effects if they occur.</a:t>
            </a:r>
          </a:p>
        </p:txBody>
      </p:sp>
      <p:sp>
        <p:nvSpPr>
          <p:cNvPr id="4" name="Slide Number Placeholder 3"/>
          <p:cNvSpPr>
            <a:spLocks noGrp="1"/>
          </p:cNvSpPr>
          <p:nvPr>
            <p:ph type="sldNum" sz="quarter" idx="5"/>
          </p:nvPr>
        </p:nvSpPr>
        <p:spPr/>
        <p:txBody>
          <a:bodyPr/>
          <a:lstStyle/>
          <a:p>
            <a:fld id="{1BC60A75-A9AE-432F-82AB-419FBAE1D1BF}" type="slidenum">
              <a:rPr lang="en-US" smtClean="0"/>
              <a:t>4</a:t>
            </a:fld>
            <a:endParaRPr lang="en-US"/>
          </a:p>
        </p:txBody>
      </p:sp>
    </p:spTree>
    <p:extLst>
      <p:ext uri="{BB962C8B-B14F-4D97-AF65-F5344CB8AC3E}">
        <p14:creationId xmlns:p14="http://schemas.microsoft.com/office/powerpoint/2010/main" val="1225126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Far and away, the most common concern that patients have is the risk of muscle symptoms.  The acronym “SAMS”, which stands for statin-associated muscle symptoms, is the current preferred terminology for this set of symptoms.  </a:t>
            </a:r>
          </a:p>
          <a:p>
            <a:endParaRPr lang="en-US" dirty="0"/>
          </a:p>
          <a:p>
            <a:r>
              <a:rPr lang="en-US" dirty="0"/>
              <a:t>The risk of serious statin-induced muscle injury, including rhabdomyolysis, is &lt;0.1% in clinical trials.  In other words, fewer than one in a thousand patients will experience a serious muscle injury.  So, you might observe it at some point in your practice, but it is extremely rare.  Despite the rare rate of serious muscle problems in clinical trails, patients report muscle symptoms frequently.  About 5-20% of patients report muscle symptoms after initiating a statin.   These symptoms can be bothersome, even if they’re not dangerous, and can drive non-adherence.  </a:t>
            </a:r>
          </a:p>
          <a:p>
            <a:endParaRPr lang="en-US" dirty="0"/>
          </a:p>
          <a:p>
            <a:r>
              <a:rPr lang="en-US" dirty="0"/>
              <a:t>It’s also worth noting that statins have not been shown to cause tendonitis, although patients may ask about it.</a:t>
            </a:r>
          </a:p>
          <a:p>
            <a:endParaRPr lang="en-US" dirty="0"/>
          </a:p>
          <a:p>
            <a:r>
              <a:rPr lang="en-US" dirty="0"/>
              <a:t>Most assessment of possible SAMS is done by history and physical exam.  Ideally, assess and document any aches and pains that your patient has before initiating a statin so that you have an objective baseline to compare to later on.  You only need to check creatinine kinase in patients with severe pain or objective weakness.  Otherwise, the American College of Cardiology’s Statin Intolerance tool is helpful for guiding your conversation with your patient to determine if their symptoms are likely to be due to their statin.  We’ll discuss what to do for patients experiencing muscle symptoms due to their statin later on slide 9.</a:t>
            </a:r>
          </a:p>
          <a:p>
            <a:endParaRPr lang="en-US" dirty="0"/>
          </a:p>
          <a:p>
            <a:endParaRPr lang="en-US" dirty="0"/>
          </a:p>
        </p:txBody>
      </p:sp>
      <p:sp>
        <p:nvSpPr>
          <p:cNvPr id="4" name="Slide Number Placeholder 3"/>
          <p:cNvSpPr>
            <a:spLocks noGrp="1"/>
          </p:cNvSpPr>
          <p:nvPr>
            <p:ph type="sldNum" sz="quarter" idx="5"/>
          </p:nvPr>
        </p:nvSpPr>
        <p:spPr/>
        <p:txBody>
          <a:bodyPr/>
          <a:lstStyle/>
          <a:p>
            <a:fld id="{1BC60A75-A9AE-432F-82AB-419FBAE1D1BF}" type="slidenum">
              <a:rPr lang="en-US" smtClean="0"/>
              <a:t>5</a:t>
            </a:fld>
            <a:endParaRPr lang="en-US"/>
          </a:p>
        </p:txBody>
      </p:sp>
    </p:spTree>
    <p:extLst>
      <p:ext uri="{BB962C8B-B14F-4D97-AF65-F5344CB8AC3E}">
        <p14:creationId xmlns:p14="http://schemas.microsoft.com/office/powerpoint/2010/main" val="88424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SASE that has garnered a lot of media attention is the risk for new-onset diabetes in people taking statins.  In large clinical trials, the risk of new-onset type 2 diabetes is approximately 0.2% of patients for each year of taking statins.  In other words, the risk of developing type 2 diabetes is very small, but there does appear to be a real risk.</a:t>
            </a:r>
          </a:p>
          <a:p>
            <a:endParaRPr lang="en-US" dirty="0"/>
          </a:p>
          <a:p>
            <a:r>
              <a:rPr lang="en-US" dirty="0"/>
              <a:t>Prior to initiating a statin, assess and document risk factors for type 2 diabetes in your patient, and address these risks in discussions with your patient.  However, note that the net benefit of statins clearly outweighs risk, so it is not recommended to avoid using statins because of the risk of developing type 2 diabetes.  Even if your patient actually goes on to develop type 2 diabetes after initiating their statin, the recommendations are to continue the statin while managing the patient’s type 2 diabetes.  It is critical to emphasize lifestyle therapy in patients who develop type 2 diabetes as well as those with risk factors for developing type 2 diabetes.  </a:t>
            </a:r>
          </a:p>
        </p:txBody>
      </p:sp>
      <p:sp>
        <p:nvSpPr>
          <p:cNvPr id="4" name="Slide Number Placeholder 3"/>
          <p:cNvSpPr>
            <a:spLocks noGrp="1"/>
          </p:cNvSpPr>
          <p:nvPr>
            <p:ph type="sldNum" sz="quarter" idx="5"/>
          </p:nvPr>
        </p:nvSpPr>
        <p:spPr/>
        <p:txBody>
          <a:bodyPr/>
          <a:lstStyle/>
          <a:p>
            <a:fld id="{1BC60A75-A9AE-432F-82AB-419FBAE1D1BF}" type="slidenum">
              <a:rPr lang="en-US" smtClean="0"/>
              <a:t>6</a:t>
            </a:fld>
            <a:endParaRPr lang="en-US"/>
          </a:p>
        </p:txBody>
      </p:sp>
    </p:spTree>
    <p:extLst>
      <p:ext uri="{BB962C8B-B14F-4D97-AF65-F5344CB8AC3E}">
        <p14:creationId xmlns:p14="http://schemas.microsoft.com/office/powerpoint/2010/main" val="2016914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Liver problems are another SASE that has received media attention over the years.  Indeed, for many years, physicians were also encouraged to monitor for liver problems and counsel patients regarding the potential risk.  However, decades of data in thousands of patients has demonstrated that the risk of serious hepatotoxicity is only about 0.001%.</a:t>
            </a:r>
          </a:p>
          <a:p>
            <a:endParaRPr lang="en-US" dirty="0"/>
          </a:p>
          <a:p>
            <a:r>
              <a:rPr lang="en-US" dirty="0"/>
              <a:t>Given this extremely low risk, statin guidelines have evolved.  There is no longer a recommendation to routinely check liver function tests at baseline, or to monitor LFTs while a patient is taking a statin.  LFTs are only indicated if a patient is exhibiting concerning symptoms or signs.  LFTs are indicated in patients with chronic stable liver disease – it is recommended to check a baseline level and monitor routinely.</a:t>
            </a:r>
          </a:p>
          <a:p>
            <a:endParaRPr lang="en-US" dirty="0"/>
          </a:p>
          <a:p>
            <a:endParaRPr lang="en-US" dirty="0"/>
          </a:p>
        </p:txBody>
      </p:sp>
      <p:sp>
        <p:nvSpPr>
          <p:cNvPr id="4" name="Slide Number Placeholder 3"/>
          <p:cNvSpPr>
            <a:spLocks noGrp="1"/>
          </p:cNvSpPr>
          <p:nvPr>
            <p:ph type="sldNum" sz="quarter" idx="5"/>
          </p:nvPr>
        </p:nvSpPr>
        <p:spPr/>
        <p:txBody>
          <a:bodyPr/>
          <a:lstStyle/>
          <a:p>
            <a:fld id="{1BC60A75-A9AE-432F-82AB-419FBAE1D1BF}" type="slidenum">
              <a:rPr lang="en-US" smtClean="0"/>
              <a:t>7</a:t>
            </a:fld>
            <a:endParaRPr lang="en-US"/>
          </a:p>
        </p:txBody>
      </p:sp>
    </p:spTree>
    <p:extLst>
      <p:ext uri="{BB962C8B-B14F-4D97-AF65-F5344CB8AC3E}">
        <p14:creationId xmlns:p14="http://schemas.microsoft.com/office/powerpoint/2010/main" val="607877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meta-analyses have been conducted to assess the impact of statin use on cognitive function and dementia.  One of the most recent meta-analyses by Ott and colleagues examined records from over 27,000 patients from 23 randomized controlled trials.  There was no increased risk for new dementia diagnoses and other adverse cognitive outcomes.  Additionally, there was no decline observed on cognitive function testing in these patients.  This was also true in patients with an established diagnosis of Alzheimer’s: statins do not cause a decline in cognition for these people.</a:t>
            </a:r>
          </a:p>
          <a:p>
            <a:endParaRPr lang="en-US" dirty="0"/>
          </a:p>
          <a:p>
            <a:r>
              <a:rPr lang="en-US" dirty="0"/>
              <a:t>So, the management of patients concerned about this side effect is to counsel them appropriately that statins are safe in regard to dementia and memory concerns.</a:t>
            </a:r>
          </a:p>
        </p:txBody>
      </p:sp>
      <p:sp>
        <p:nvSpPr>
          <p:cNvPr id="4" name="Slide Number Placeholder 3"/>
          <p:cNvSpPr>
            <a:spLocks noGrp="1"/>
          </p:cNvSpPr>
          <p:nvPr>
            <p:ph type="sldNum" sz="quarter" idx="5"/>
          </p:nvPr>
        </p:nvSpPr>
        <p:spPr/>
        <p:txBody>
          <a:bodyPr/>
          <a:lstStyle/>
          <a:p>
            <a:fld id="{1BC60A75-A9AE-432F-82AB-419FBAE1D1BF}" type="slidenum">
              <a:rPr lang="en-US" smtClean="0"/>
              <a:t>8</a:t>
            </a:fld>
            <a:endParaRPr lang="en-US"/>
          </a:p>
        </p:txBody>
      </p:sp>
    </p:spTree>
    <p:extLst>
      <p:ext uri="{BB962C8B-B14F-4D97-AF65-F5344CB8AC3E}">
        <p14:creationId xmlns:p14="http://schemas.microsoft.com/office/powerpoint/2010/main" val="2894773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regarding cataract risk have come up in studies, however, there is no convincing evidence for increased risk of cataracts with statin use.</a:t>
            </a:r>
          </a:p>
          <a:p>
            <a:br>
              <a:rPr lang="en-US" dirty="0"/>
            </a:br>
            <a:r>
              <a:rPr lang="en-US" dirty="0"/>
              <a:t>Counsel patients accordingly.</a:t>
            </a:r>
          </a:p>
        </p:txBody>
      </p:sp>
      <p:sp>
        <p:nvSpPr>
          <p:cNvPr id="4" name="Slide Number Placeholder 3"/>
          <p:cNvSpPr>
            <a:spLocks noGrp="1"/>
          </p:cNvSpPr>
          <p:nvPr>
            <p:ph type="sldNum" sz="quarter" idx="5"/>
          </p:nvPr>
        </p:nvSpPr>
        <p:spPr/>
        <p:txBody>
          <a:bodyPr/>
          <a:lstStyle/>
          <a:p>
            <a:fld id="{1BC60A75-A9AE-432F-82AB-419FBAE1D1BF}" type="slidenum">
              <a:rPr lang="en-US" smtClean="0"/>
              <a:t>9</a:t>
            </a:fld>
            <a:endParaRPr lang="en-US"/>
          </a:p>
        </p:txBody>
      </p:sp>
    </p:spTree>
    <p:extLst>
      <p:ext uri="{BB962C8B-B14F-4D97-AF65-F5344CB8AC3E}">
        <p14:creationId xmlns:p14="http://schemas.microsoft.com/office/powerpoint/2010/main" val="230862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Cancer is also a concern frequently mentioned by patients, but there is no evidence (despite years of clinical trial data and surveillance) that statins increase risk for any cancer.</a:t>
            </a:r>
          </a:p>
          <a:p>
            <a:endParaRPr lang="en-US" dirty="0"/>
          </a:p>
          <a:p>
            <a:r>
              <a:rPr lang="en-US" dirty="0"/>
              <a:t>Counsel patients accordingly.</a:t>
            </a:r>
          </a:p>
        </p:txBody>
      </p:sp>
      <p:sp>
        <p:nvSpPr>
          <p:cNvPr id="4" name="Slide Number Placeholder 3"/>
          <p:cNvSpPr>
            <a:spLocks noGrp="1"/>
          </p:cNvSpPr>
          <p:nvPr>
            <p:ph type="sldNum" sz="quarter" idx="5"/>
          </p:nvPr>
        </p:nvSpPr>
        <p:spPr/>
        <p:txBody>
          <a:bodyPr/>
          <a:lstStyle/>
          <a:p>
            <a:fld id="{1BC60A75-A9AE-432F-82AB-419FBAE1D1BF}" type="slidenum">
              <a:rPr lang="en-US" smtClean="0"/>
              <a:t>10</a:t>
            </a:fld>
            <a:endParaRPr lang="en-US"/>
          </a:p>
        </p:txBody>
      </p:sp>
    </p:spTree>
    <p:extLst>
      <p:ext uri="{BB962C8B-B14F-4D97-AF65-F5344CB8AC3E}">
        <p14:creationId xmlns:p14="http://schemas.microsoft.com/office/powerpoint/2010/main" val="1669131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Addressing SASE with patients starts with good counseling and shared-decision making in the beginning.  Give patient information about the real risks and explain that even if they experience a symptom, which is highly unlikely, you can almost certainly address and fix it.  Offer patients a safe space to share their concerns – remember, they’ve heard a lot of conflicting and confusing information from family, friends, and the media.  Encourage patients to tell you if they experience symptoms so that you can manage it together, as opposed to just stopping their medication without telling you.  For the most part, focus your counseling on the benefits of statins and the idea that you’ll be there to address any issues that arise.</a:t>
            </a:r>
          </a:p>
          <a:p>
            <a:endParaRPr lang="en-US" dirty="0"/>
          </a:p>
          <a:p>
            <a:r>
              <a:rPr lang="en-US" dirty="0"/>
              <a:t>If patients complain of symptoms after initiating a statin, conduct an appropriate assessment. The ACC’s Statin Intolerance tool provides a lot of guidance for assessing side effects, determining whether the side effect is likely statin-associated, and deciding next steps.  The most important step in assessing side effects is taking a good history and physical – in some cases, laboratory testing may be indicated.</a:t>
            </a:r>
          </a:p>
          <a:p>
            <a:endParaRPr lang="en-US" dirty="0"/>
          </a:p>
          <a:p>
            <a:r>
              <a:rPr lang="en-US" dirty="0"/>
              <a:t>Generally speaking, if a side effect is likely to be statin-associated, the next step is to switch to a different statin at the same intensity.</a:t>
            </a:r>
          </a:p>
          <a:p>
            <a:endParaRPr lang="en-US" dirty="0"/>
          </a:p>
          <a:p>
            <a:r>
              <a:rPr lang="en-US" dirty="0"/>
              <a:t>If the symptom still persists, try lowering the intensity of the statin.</a:t>
            </a:r>
          </a:p>
          <a:p>
            <a:endParaRPr lang="en-US" dirty="0"/>
          </a:p>
          <a:p>
            <a:r>
              <a:rPr lang="en-US" dirty="0"/>
              <a:t>For the very few patients who are unable to tolerate multiple statins at different doses, discontinuing the statin and using other medications like ezetimibe may be appropriate.  It is worth noting that guidelines recommend against using coenzyme Q to manage SAMS.</a:t>
            </a:r>
          </a:p>
        </p:txBody>
      </p:sp>
      <p:sp>
        <p:nvSpPr>
          <p:cNvPr id="4" name="Slide Number Placeholder 3"/>
          <p:cNvSpPr>
            <a:spLocks noGrp="1"/>
          </p:cNvSpPr>
          <p:nvPr>
            <p:ph type="sldNum" sz="quarter" idx="5"/>
          </p:nvPr>
        </p:nvSpPr>
        <p:spPr/>
        <p:txBody>
          <a:bodyPr/>
          <a:lstStyle/>
          <a:p>
            <a:fld id="{1BC60A75-A9AE-432F-82AB-419FBAE1D1BF}" type="slidenum">
              <a:rPr lang="en-US" smtClean="0"/>
              <a:t>11</a:t>
            </a:fld>
            <a:endParaRPr lang="en-US"/>
          </a:p>
        </p:txBody>
      </p:sp>
    </p:spTree>
    <p:extLst>
      <p:ext uri="{BB962C8B-B14F-4D97-AF65-F5344CB8AC3E}">
        <p14:creationId xmlns:p14="http://schemas.microsoft.com/office/powerpoint/2010/main" val="870527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1109A-C005-493D-BACD-9947DDA044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1F4C72-E77F-4525-87C5-480DDDEB7B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608D9F-29D3-4354-8367-C1FC8870C395}"/>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5" name="Footer Placeholder 4">
            <a:extLst>
              <a:ext uri="{FF2B5EF4-FFF2-40B4-BE49-F238E27FC236}">
                <a16:creationId xmlns:a16="http://schemas.microsoft.com/office/drawing/2014/main" id="{C53F9E2C-4557-48A8-8864-A3C20A0914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22EEB-50A7-4FAD-8006-06974B68172C}"/>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277178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97D14-6DC2-49A2-946C-819DBB4202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5AC715-4490-4681-8D0E-7A3EADA342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A23991-E671-4317-9A5E-030A530B94EE}"/>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5" name="Footer Placeholder 4">
            <a:extLst>
              <a:ext uri="{FF2B5EF4-FFF2-40B4-BE49-F238E27FC236}">
                <a16:creationId xmlns:a16="http://schemas.microsoft.com/office/drawing/2014/main" id="{D2027F54-3AF6-4D4D-B0DD-5E9F249DC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7CA409-95B9-4389-87B3-21BE45C4480C}"/>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2020788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F82794-9F8B-4535-8BFF-A9EFC2DA97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23BBAB-FBF9-4D73-9F2B-931BA927DA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6F355-8BFD-464F-8863-4E9948C41EF7}"/>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5" name="Footer Placeholder 4">
            <a:extLst>
              <a:ext uri="{FF2B5EF4-FFF2-40B4-BE49-F238E27FC236}">
                <a16:creationId xmlns:a16="http://schemas.microsoft.com/office/drawing/2014/main" id="{468F4B92-953D-4A5A-901A-1C2AEE408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74D096-A007-44FE-9D4D-EDB4E3510437}"/>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143251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B85A-5C2C-4CFA-9521-AF4C146EA2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AC44E7-E23C-4C55-AFF8-FF5C16434D1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DD7D0-764A-4210-AB02-D3DA3F87D59F}"/>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5" name="Footer Placeholder 4">
            <a:extLst>
              <a:ext uri="{FF2B5EF4-FFF2-40B4-BE49-F238E27FC236}">
                <a16:creationId xmlns:a16="http://schemas.microsoft.com/office/drawing/2014/main" id="{DA706D17-6432-4D4A-9922-7F7EB4CBB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829DF-9905-474A-80AC-A27EFBFFAB2A}"/>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224738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005-02E6-4C63-A921-3CD0C26ED6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EA96F1-1003-4D25-91BC-6ECED647DA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B9896A2-D824-4E83-8441-1771C0B5F231}"/>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5" name="Footer Placeholder 4">
            <a:extLst>
              <a:ext uri="{FF2B5EF4-FFF2-40B4-BE49-F238E27FC236}">
                <a16:creationId xmlns:a16="http://schemas.microsoft.com/office/drawing/2014/main" id="{B0A88548-A971-4DF9-9EDB-27A53E456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AF0C2-A4B0-47AA-8EC8-50476F17B746}"/>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3806915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40D69-1283-43E1-8996-D93087416E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3D5206-08CC-476B-B1BD-577585B7208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FFCB60-C89E-4A1B-887A-8D816D7537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DA4F36-DCCF-4A3C-B300-43CACDE8DBED}"/>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6" name="Footer Placeholder 5">
            <a:extLst>
              <a:ext uri="{FF2B5EF4-FFF2-40B4-BE49-F238E27FC236}">
                <a16:creationId xmlns:a16="http://schemas.microsoft.com/office/drawing/2014/main" id="{31852B5E-6268-42FE-BBB5-41D52D7B0E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EF2691-0C08-4085-AEE9-72C56A1F3C1B}"/>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305816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57461-BF8B-4D03-9B89-DD49567749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D13C67-8A22-4F55-B8B0-7EBC9CAFE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528EF-9ECA-4FDE-86AE-77B90DE5DF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76583D-FADA-4B17-8F7C-49ADEBC9D5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5D479B-594D-4631-BF8A-71C8617EB0F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1DF978-0016-4A51-B1EC-604BAEE1B2EC}"/>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8" name="Footer Placeholder 7">
            <a:extLst>
              <a:ext uri="{FF2B5EF4-FFF2-40B4-BE49-F238E27FC236}">
                <a16:creationId xmlns:a16="http://schemas.microsoft.com/office/drawing/2014/main" id="{8577E71E-8F6E-47B5-B0E2-395F641677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5E5152-7B23-44A1-8466-F6D2D6E03EF6}"/>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330808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71D6-25A1-4371-8C34-7977B0061F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242E9E-5F88-4114-B609-3884686816CD}"/>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4" name="Footer Placeholder 3">
            <a:extLst>
              <a:ext uri="{FF2B5EF4-FFF2-40B4-BE49-F238E27FC236}">
                <a16:creationId xmlns:a16="http://schemas.microsoft.com/office/drawing/2014/main" id="{7F98F563-3707-4B46-BC73-8D11600473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3100EE-7FCD-4D65-A143-C1C3CE8B993B}"/>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21832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49A4C8-40BF-4B12-8A19-E4BEB55AA89C}"/>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3" name="Footer Placeholder 2">
            <a:extLst>
              <a:ext uri="{FF2B5EF4-FFF2-40B4-BE49-F238E27FC236}">
                <a16:creationId xmlns:a16="http://schemas.microsoft.com/office/drawing/2014/main" id="{BB5FEE76-54D8-482B-B3C8-597363C8EA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4C6EB1-9740-4EA9-829B-A821EE4C39C2}"/>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189523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7131F-94DE-42AA-9A4E-4E7DCA98D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750C67-385F-4D6A-942F-6211C158BA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54118A-9878-4AC5-9C22-9C8FEBA59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4952E8-68CD-499A-B4F0-0F8D246744CC}"/>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6" name="Footer Placeholder 5">
            <a:extLst>
              <a:ext uri="{FF2B5EF4-FFF2-40B4-BE49-F238E27FC236}">
                <a16:creationId xmlns:a16="http://schemas.microsoft.com/office/drawing/2014/main" id="{B6AC30B2-DBE8-4B16-ACF9-57BE14CE0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64BED1-4FFC-4FB0-91BF-6D3F97154E76}"/>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291093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ED0B-AB6E-4697-9147-C1D30D522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FD7E1A-B74B-4D16-AE55-E58398471E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B18C47-6CFA-4B65-9494-5ECD08A86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35E23-BB76-4589-9B69-E8077F9E766B}"/>
              </a:ext>
            </a:extLst>
          </p:cNvPr>
          <p:cNvSpPr>
            <a:spLocks noGrp="1"/>
          </p:cNvSpPr>
          <p:nvPr>
            <p:ph type="dt" sz="half" idx="10"/>
          </p:nvPr>
        </p:nvSpPr>
        <p:spPr/>
        <p:txBody>
          <a:bodyPr/>
          <a:lstStyle/>
          <a:p>
            <a:fld id="{7BC75EE6-456B-4900-B33D-EFC4A1904ACA}" type="datetimeFigureOut">
              <a:rPr lang="en-US" smtClean="0"/>
              <a:t>1/15/2020</a:t>
            </a:fld>
            <a:endParaRPr lang="en-US"/>
          </a:p>
        </p:txBody>
      </p:sp>
      <p:sp>
        <p:nvSpPr>
          <p:cNvPr id="6" name="Footer Placeholder 5">
            <a:extLst>
              <a:ext uri="{FF2B5EF4-FFF2-40B4-BE49-F238E27FC236}">
                <a16:creationId xmlns:a16="http://schemas.microsoft.com/office/drawing/2014/main" id="{2957F46A-DD25-468E-AD3D-F0E325499E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11C934-524F-4697-A739-2A4D8CC1557C}"/>
              </a:ext>
            </a:extLst>
          </p:cNvPr>
          <p:cNvSpPr>
            <a:spLocks noGrp="1"/>
          </p:cNvSpPr>
          <p:nvPr>
            <p:ph type="sldNum" sz="quarter" idx="12"/>
          </p:nvPr>
        </p:nvSpPr>
        <p:spPr/>
        <p:txBody>
          <a:bodyPr/>
          <a:lstStyle/>
          <a:p>
            <a:fld id="{E338DC9A-BB0E-44F8-B16E-EED9FBAE49C0}" type="slidenum">
              <a:rPr lang="en-US" smtClean="0"/>
              <a:t>‹#›</a:t>
            </a:fld>
            <a:endParaRPr lang="en-US"/>
          </a:p>
        </p:txBody>
      </p:sp>
    </p:spTree>
    <p:extLst>
      <p:ext uri="{BB962C8B-B14F-4D97-AF65-F5344CB8AC3E}">
        <p14:creationId xmlns:p14="http://schemas.microsoft.com/office/powerpoint/2010/main" val="1610102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A82CED-EDF2-4038-8BAD-C496D57428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0B6DA-AB79-4780-AEAC-30C6E4B18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8798D-8368-4C47-BB2F-C3839CE34C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75EE6-456B-4900-B33D-EFC4A1904ACA}" type="datetimeFigureOut">
              <a:rPr lang="en-US" smtClean="0"/>
              <a:t>1/15/2020</a:t>
            </a:fld>
            <a:endParaRPr lang="en-US"/>
          </a:p>
        </p:txBody>
      </p:sp>
      <p:sp>
        <p:nvSpPr>
          <p:cNvPr id="5" name="Footer Placeholder 4">
            <a:extLst>
              <a:ext uri="{FF2B5EF4-FFF2-40B4-BE49-F238E27FC236}">
                <a16:creationId xmlns:a16="http://schemas.microsoft.com/office/drawing/2014/main" id="{8DA3382F-6590-4464-873D-E2160D17D2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0B537F-23EF-41E5-ABB8-73EB1A4F4C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8DC9A-BB0E-44F8-B16E-EED9FBAE49C0}" type="slidenum">
              <a:rPr lang="en-US" smtClean="0"/>
              <a:t>‹#›</a:t>
            </a:fld>
            <a:endParaRPr lang="en-US"/>
          </a:p>
        </p:txBody>
      </p:sp>
    </p:spTree>
    <p:extLst>
      <p:ext uri="{BB962C8B-B14F-4D97-AF65-F5344CB8AC3E}">
        <p14:creationId xmlns:p14="http://schemas.microsoft.com/office/powerpoint/2010/main" val="3272176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tools.acc.org/ldl/StatinIntolerance/index.html#!/" TargetMode="External"/><Relationship Id="rId7" Type="http://schemas.openxmlformats.org/officeDocument/2006/relationships/image" Target="../media/image4.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C1D95-4E03-4217-9E6B-ACE3A481CEC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0D9FD25-4B3E-4C1F-8B80-3720695E8EC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9319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15461-5A0F-4BD8-B08C-44EA3321FE61}"/>
              </a:ext>
            </a:extLst>
          </p:cNvPr>
          <p:cNvSpPr>
            <a:spLocks noGrp="1"/>
          </p:cNvSpPr>
          <p:nvPr>
            <p:ph type="title"/>
          </p:nvPr>
        </p:nvSpPr>
        <p:spPr/>
        <p:txBody>
          <a:bodyPr/>
          <a:lstStyle/>
          <a:p>
            <a:r>
              <a:rPr lang="en-US" dirty="0"/>
              <a:t>Cancer</a:t>
            </a:r>
          </a:p>
        </p:txBody>
      </p:sp>
      <p:sp>
        <p:nvSpPr>
          <p:cNvPr id="3" name="Content Placeholder 2">
            <a:extLst>
              <a:ext uri="{FF2B5EF4-FFF2-40B4-BE49-F238E27FC236}">
                <a16:creationId xmlns:a16="http://schemas.microsoft.com/office/drawing/2014/main" id="{CBCC6DBD-1FFE-49F4-A476-E403E218E5C0}"/>
              </a:ext>
            </a:extLst>
          </p:cNvPr>
          <p:cNvSpPr>
            <a:spLocks noGrp="1"/>
          </p:cNvSpPr>
          <p:nvPr>
            <p:ph idx="1"/>
          </p:nvPr>
        </p:nvSpPr>
        <p:spPr>
          <a:xfrm>
            <a:off x="2532888" y="1825625"/>
            <a:ext cx="8823960" cy="4351338"/>
          </a:xfrm>
        </p:spPr>
        <p:txBody>
          <a:bodyPr>
            <a:normAutofit/>
          </a:bodyPr>
          <a:lstStyle/>
          <a:p>
            <a:r>
              <a:rPr lang="en-US" sz="2400" dirty="0"/>
              <a:t>Cancer: no convincing evidence</a:t>
            </a:r>
          </a:p>
          <a:p>
            <a:endParaRPr lang="en-US" sz="2400" dirty="0"/>
          </a:p>
          <a:p>
            <a:endParaRPr lang="en-US" sz="2400" dirty="0"/>
          </a:p>
          <a:p>
            <a:endParaRPr lang="en-US" sz="1200" dirty="0"/>
          </a:p>
          <a:p>
            <a:r>
              <a:rPr lang="en-US" sz="2400" dirty="0"/>
              <a:t>Dialogue with patient emphasizing no evidence for risk</a:t>
            </a:r>
          </a:p>
        </p:txBody>
      </p:sp>
      <p:sp>
        <p:nvSpPr>
          <p:cNvPr id="4" name="TextBox 3">
            <a:extLst>
              <a:ext uri="{FF2B5EF4-FFF2-40B4-BE49-F238E27FC236}">
                <a16:creationId xmlns:a16="http://schemas.microsoft.com/office/drawing/2014/main" id="{396F6ABC-4F4B-4F06-9F4D-DD94796CB66D}"/>
              </a:ext>
            </a:extLst>
          </p:cNvPr>
          <p:cNvSpPr txBox="1"/>
          <p:nvPr/>
        </p:nvSpPr>
        <p:spPr>
          <a:xfrm>
            <a:off x="942109" y="5639723"/>
            <a:ext cx="9912625" cy="738664"/>
          </a:xfrm>
          <a:prstGeom prst="rect">
            <a:avLst/>
          </a:prstGeom>
          <a:noFill/>
        </p:spPr>
        <p:txBody>
          <a:bodyPr wrap="square" rtlCol="0">
            <a:spAutoFit/>
          </a:bodyPr>
          <a:lstStyle/>
          <a:p>
            <a:r>
              <a:rPr lang="en-US" sz="1400" dirty="0"/>
              <a:t>Newman CB, Preiss D, </a:t>
            </a:r>
            <a:r>
              <a:rPr lang="en-US" sz="1400" dirty="0" err="1"/>
              <a:t>Tobert</a:t>
            </a:r>
            <a:r>
              <a:rPr lang="en-US" sz="1400" dirty="0"/>
              <a:t> JA. Statin Safety and Associated Adverse Events: A Scientific Statement from the American Heart Association. </a:t>
            </a:r>
            <a:r>
              <a:rPr lang="en-US" sz="1400" i="1" dirty="0" err="1"/>
              <a:t>Arterioscl</a:t>
            </a:r>
            <a:r>
              <a:rPr lang="en-US" sz="1400" i="1" dirty="0"/>
              <a:t> </a:t>
            </a:r>
            <a:r>
              <a:rPr lang="en-US" sz="1400" i="1" dirty="0" err="1"/>
              <a:t>Throm</a:t>
            </a:r>
            <a:r>
              <a:rPr lang="en-US" sz="1400" i="1" dirty="0"/>
              <a:t> Vas</a:t>
            </a:r>
            <a:r>
              <a:rPr lang="en-US" sz="1400" dirty="0"/>
              <a:t>. 2019;39:e38–e81.</a:t>
            </a:r>
          </a:p>
          <a:p>
            <a:r>
              <a:rPr lang="en-US" sz="1400" dirty="0"/>
              <a:t>Grundy SM, et al.  2018 AHA/ACC Cholesterol Guideline.  </a:t>
            </a:r>
            <a:r>
              <a:rPr lang="en-US" sz="1400" i="1" dirty="0"/>
              <a:t>Circulation</a:t>
            </a:r>
            <a:r>
              <a:rPr lang="en-US" sz="1400" dirty="0"/>
              <a:t>. 2019;139:e1082–e1143.</a:t>
            </a:r>
          </a:p>
        </p:txBody>
      </p:sp>
      <p:pic>
        <p:nvPicPr>
          <p:cNvPr id="5" name="Graphic 4" descr="Group of people">
            <a:extLst>
              <a:ext uri="{FF2B5EF4-FFF2-40B4-BE49-F238E27FC236}">
                <a16:creationId xmlns:a16="http://schemas.microsoft.com/office/drawing/2014/main" id="{530B8A2A-9308-4676-8E47-0E13860841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005" y="2149830"/>
            <a:ext cx="809220" cy="809220"/>
          </a:xfrm>
          <a:prstGeom prst="rect">
            <a:avLst/>
          </a:prstGeom>
        </p:spPr>
      </p:pic>
      <p:sp>
        <p:nvSpPr>
          <p:cNvPr id="6" name="TextBox 5">
            <a:extLst>
              <a:ext uri="{FF2B5EF4-FFF2-40B4-BE49-F238E27FC236}">
                <a16:creationId xmlns:a16="http://schemas.microsoft.com/office/drawing/2014/main" id="{0EBE31F5-38F4-4AC5-A4B0-96D0D52FB8C3}"/>
              </a:ext>
            </a:extLst>
          </p:cNvPr>
          <p:cNvSpPr txBox="1"/>
          <p:nvPr/>
        </p:nvSpPr>
        <p:spPr>
          <a:xfrm>
            <a:off x="1116596" y="1771928"/>
            <a:ext cx="704039" cy="461665"/>
          </a:xfrm>
          <a:prstGeom prst="rect">
            <a:avLst/>
          </a:prstGeom>
          <a:noFill/>
        </p:spPr>
        <p:txBody>
          <a:bodyPr wrap="none" rtlCol="0">
            <a:spAutoFit/>
          </a:bodyPr>
          <a:lstStyle/>
          <a:p>
            <a:pPr algn="ctr"/>
            <a:r>
              <a:rPr lang="en-US" sz="2400" b="1" dirty="0"/>
              <a:t>Risk</a:t>
            </a:r>
          </a:p>
        </p:txBody>
      </p:sp>
      <p:pic>
        <p:nvPicPr>
          <p:cNvPr id="7" name="Graphic 6" descr="Playbook">
            <a:extLst>
              <a:ext uri="{FF2B5EF4-FFF2-40B4-BE49-F238E27FC236}">
                <a16:creationId xmlns:a16="http://schemas.microsoft.com/office/drawing/2014/main" id="{11D1880B-15EC-46FB-9D11-A3850F18DD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1415" y="3814063"/>
            <a:ext cx="914400" cy="914400"/>
          </a:xfrm>
          <a:prstGeom prst="rect">
            <a:avLst/>
          </a:prstGeom>
        </p:spPr>
      </p:pic>
      <p:sp>
        <p:nvSpPr>
          <p:cNvPr id="8" name="TextBox 7">
            <a:extLst>
              <a:ext uri="{FF2B5EF4-FFF2-40B4-BE49-F238E27FC236}">
                <a16:creationId xmlns:a16="http://schemas.microsoft.com/office/drawing/2014/main" id="{B20DE3D0-FB1D-4E25-824C-D1B341BE35DC}"/>
              </a:ext>
            </a:extLst>
          </p:cNvPr>
          <p:cNvSpPr txBox="1"/>
          <p:nvPr/>
        </p:nvSpPr>
        <p:spPr>
          <a:xfrm>
            <a:off x="520182" y="3452888"/>
            <a:ext cx="1896866" cy="461665"/>
          </a:xfrm>
          <a:prstGeom prst="rect">
            <a:avLst/>
          </a:prstGeom>
          <a:noFill/>
        </p:spPr>
        <p:txBody>
          <a:bodyPr wrap="none" rtlCol="0">
            <a:spAutoFit/>
          </a:bodyPr>
          <a:lstStyle/>
          <a:p>
            <a:r>
              <a:rPr lang="en-US" sz="2400" b="1" dirty="0"/>
              <a:t>Management</a:t>
            </a:r>
          </a:p>
        </p:txBody>
      </p:sp>
    </p:spTree>
    <p:extLst>
      <p:ext uri="{BB962C8B-B14F-4D97-AF65-F5344CB8AC3E}">
        <p14:creationId xmlns:p14="http://schemas.microsoft.com/office/powerpoint/2010/main" val="211448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9FA6B-CF39-4A45-8529-60BE68040725}"/>
              </a:ext>
            </a:extLst>
          </p:cNvPr>
          <p:cNvSpPr>
            <a:spLocks noGrp="1"/>
          </p:cNvSpPr>
          <p:nvPr>
            <p:ph type="title"/>
          </p:nvPr>
        </p:nvSpPr>
        <p:spPr/>
        <p:txBody>
          <a:bodyPr/>
          <a:lstStyle/>
          <a:p>
            <a:r>
              <a:rPr lang="en-US" dirty="0"/>
              <a:t>Steps to Addressing SASE</a:t>
            </a:r>
          </a:p>
        </p:txBody>
      </p:sp>
      <p:graphicFrame>
        <p:nvGraphicFramePr>
          <p:cNvPr id="4" name="Content Placeholder 3">
            <a:extLst>
              <a:ext uri="{FF2B5EF4-FFF2-40B4-BE49-F238E27FC236}">
                <a16:creationId xmlns:a16="http://schemas.microsoft.com/office/drawing/2014/main" id="{E37146FE-6BFA-4D01-BBB0-CE8CA154CFCD}"/>
              </a:ext>
            </a:extLst>
          </p:cNvPr>
          <p:cNvGraphicFramePr>
            <a:graphicFrameLocks noGrp="1"/>
          </p:cNvGraphicFramePr>
          <p:nvPr>
            <p:ph idx="1"/>
            <p:extLst/>
          </p:nvPr>
        </p:nvGraphicFramePr>
        <p:xfrm>
          <a:off x="838200" y="1825625"/>
          <a:ext cx="10515600" cy="4026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55D08D5F-EFD6-4B06-A1DF-E3DDC00C59F6}"/>
              </a:ext>
            </a:extLst>
          </p:cNvPr>
          <p:cNvSpPr txBox="1"/>
          <p:nvPr/>
        </p:nvSpPr>
        <p:spPr>
          <a:xfrm>
            <a:off x="914400" y="5852160"/>
            <a:ext cx="9912625" cy="307777"/>
          </a:xfrm>
          <a:prstGeom prst="rect">
            <a:avLst/>
          </a:prstGeom>
          <a:noFill/>
        </p:spPr>
        <p:txBody>
          <a:bodyPr wrap="square" rtlCol="0">
            <a:spAutoFit/>
          </a:bodyPr>
          <a:lstStyle/>
          <a:p>
            <a:r>
              <a:rPr lang="en-US" sz="1400" dirty="0"/>
              <a:t>Grundy SM, et al.  2018 AHA/ACC Cholesterol Guideline.  </a:t>
            </a:r>
            <a:r>
              <a:rPr lang="en-US" sz="1400" i="1" dirty="0"/>
              <a:t>Circulation</a:t>
            </a:r>
            <a:r>
              <a:rPr lang="en-US" sz="1400" dirty="0"/>
              <a:t>. 2019;139:e1082–e1143.</a:t>
            </a:r>
          </a:p>
        </p:txBody>
      </p:sp>
    </p:spTree>
    <p:extLst>
      <p:ext uri="{BB962C8B-B14F-4D97-AF65-F5344CB8AC3E}">
        <p14:creationId xmlns:p14="http://schemas.microsoft.com/office/powerpoint/2010/main" val="1230082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7AA40-50F8-4DE4-A125-60100D748A38}"/>
              </a:ext>
            </a:extLst>
          </p:cNvPr>
          <p:cNvSpPr>
            <a:spLocks noGrp="1"/>
          </p:cNvSpPr>
          <p:nvPr>
            <p:ph type="title"/>
          </p:nvPr>
        </p:nvSpPr>
        <p:spPr/>
        <p:txBody>
          <a:bodyPr/>
          <a:lstStyle/>
          <a:p>
            <a:r>
              <a:rPr lang="en-US" dirty="0"/>
              <a:t>&lt;&lt;Placeholder for center performance&gt;&gt;</a:t>
            </a:r>
          </a:p>
        </p:txBody>
      </p:sp>
      <p:sp>
        <p:nvSpPr>
          <p:cNvPr id="3" name="Content Placeholder 2">
            <a:extLst>
              <a:ext uri="{FF2B5EF4-FFF2-40B4-BE49-F238E27FC236}">
                <a16:creationId xmlns:a16="http://schemas.microsoft.com/office/drawing/2014/main" id="{0BBB6A0C-9CED-405C-A502-EDA3988BC6CE}"/>
              </a:ext>
            </a:extLst>
          </p:cNvPr>
          <p:cNvSpPr>
            <a:spLocks noGrp="1"/>
          </p:cNvSpPr>
          <p:nvPr>
            <p:ph idx="1"/>
          </p:nvPr>
        </p:nvSpPr>
        <p:spPr/>
        <p:txBody>
          <a:bodyPr/>
          <a:lstStyle/>
          <a:p>
            <a:r>
              <a:rPr lang="en-US" dirty="0"/>
              <a:t>How are we doing?</a:t>
            </a:r>
          </a:p>
          <a:p>
            <a:endParaRPr lang="en-US" dirty="0"/>
          </a:p>
          <a:p>
            <a:r>
              <a:rPr lang="en-US" dirty="0"/>
              <a:t>Insert site-specific data here</a:t>
            </a:r>
          </a:p>
          <a:p>
            <a:r>
              <a:rPr lang="en-US" dirty="0"/>
              <a:t>Review with team performance in each of the three high risk groups</a:t>
            </a:r>
          </a:p>
        </p:txBody>
      </p:sp>
    </p:spTree>
    <p:extLst>
      <p:ext uri="{BB962C8B-B14F-4D97-AF65-F5344CB8AC3E}">
        <p14:creationId xmlns:p14="http://schemas.microsoft.com/office/powerpoint/2010/main" val="2662879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96E59-F7E9-434F-80C4-A7C932B090F3}"/>
              </a:ext>
            </a:extLst>
          </p:cNvPr>
          <p:cNvSpPr>
            <a:spLocks noGrp="1"/>
          </p:cNvSpPr>
          <p:nvPr>
            <p:ph type="title"/>
          </p:nvPr>
        </p:nvSpPr>
        <p:spPr/>
        <p:txBody>
          <a:bodyPr/>
          <a:lstStyle/>
          <a:p>
            <a:r>
              <a:rPr lang="en-US" dirty="0"/>
              <a:t>&lt;&lt;Placeholder for next steps&gt;&gt;</a:t>
            </a:r>
          </a:p>
        </p:txBody>
      </p:sp>
      <p:sp>
        <p:nvSpPr>
          <p:cNvPr id="3" name="Content Placeholder 2">
            <a:extLst>
              <a:ext uri="{FF2B5EF4-FFF2-40B4-BE49-F238E27FC236}">
                <a16:creationId xmlns:a16="http://schemas.microsoft.com/office/drawing/2014/main" id="{78F1AAFD-823C-4DDA-A8B2-406F3C3BE936}"/>
              </a:ext>
            </a:extLst>
          </p:cNvPr>
          <p:cNvSpPr>
            <a:spLocks noGrp="1"/>
          </p:cNvSpPr>
          <p:nvPr>
            <p:ph idx="1"/>
          </p:nvPr>
        </p:nvSpPr>
        <p:spPr/>
        <p:txBody>
          <a:bodyPr/>
          <a:lstStyle/>
          <a:p>
            <a:r>
              <a:rPr lang="en-US" dirty="0"/>
              <a:t>Given our data, what are we doing to improve?</a:t>
            </a:r>
          </a:p>
          <a:p>
            <a:endParaRPr lang="en-US" dirty="0"/>
          </a:p>
          <a:p>
            <a:r>
              <a:rPr lang="en-US" dirty="0"/>
              <a:t>Insert plans for quality improvement and associated timeline</a:t>
            </a:r>
          </a:p>
        </p:txBody>
      </p:sp>
    </p:spTree>
    <p:extLst>
      <p:ext uri="{BB962C8B-B14F-4D97-AF65-F5344CB8AC3E}">
        <p14:creationId xmlns:p14="http://schemas.microsoft.com/office/powerpoint/2010/main" val="386146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5573D2-D86F-4BD3-9EE3-2ADB8A64DFB6}"/>
              </a:ext>
            </a:extLst>
          </p:cNvPr>
          <p:cNvSpPr>
            <a:spLocks noGrp="1"/>
          </p:cNvSpPr>
          <p:nvPr>
            <p:ph type="title"/>
          </p:nvPr>
        </p:nvSpPr>
        <p:spPr/>
        <p:txBody>
          <a:bodyPr/>
          <a:lstStyle/>
          <a:p>
            <a:r>
              <a:rPr lang="en-US" dirty="0">
                <a:solidFill>
                  <a:schemeClr val="tx1"/>
                </a:solidFill>
              </a:rPr>
              <a:t>Statin-Associated Side Effects</a:t>
            </a:r>
          </a:p>
        </p:txBody>
      </p:sp>
      <p:sp>
        <p:nvSpPr>
          <p:cNvPr id="3" name="Subtitle 2">
            <a:extLst>
              <a:ext uri="{FF2B5EF4-FFF2-40B4-BE49-F238E27FC236}">
                <a16:creationId xmlns:a16="http://schemas.microsoft.com/office/drawing/2014/main" id="{1A087CEF-F970-4471-9D21-FCC661A28DB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071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00A9-29F9-42CE-8B0D-CEF814FFCAA5}"/>
              </a:ext>
            </a:extLst>
          </p:cNvPr>
          <p:cNvSpPr>
            <a:spLocks noGrp="1"/>
          </p:cNvSpPr>
          <p:nvPr>
            <p:ph type="title"/>
          </p:nvPr>
        </p:nvSpPr>
        <p:spPr/>
        <p:txBody>
          <a:bodyPr>
            <a:normAutofit/>
          </a:bodyPr>
          <a:lstStyle/>
          <a:p>
            <a:r>
              <a:rPr lang="en-US" sz="4000" dirty="0"/>
              <a:t>Purpose</a:t>
            </a:r>
          </a:p>
        </p:txBody>
      </p:sp>
      <p:sp>
        <p:nvSpPr>
          <p:cNvPr id="3" name="Content Placeholder 2">
            <a:extLst>
              <a:ext uri="{FF2B5EF4-FFF2-40B4-BE49-F238E27FC236}">
                <a16:creationId xmlns:a16="http://schemas.microsoft.com/office/drawing/2014/main" id="{7A9ABA0F-FD3A-4451-A79A-86BCB9E5C520}"/>
              </a:ext>
            </a:extLst>
          </p:cNvPr>
          <p:cNvSpPr>
            <a:spLocks noGrp="1"/>
          </p:cNvSpPr>
          <p:nvPr>
            <p:ph idx="1"/>
          </p:nvPr>
        </p:nvSpPr>
        <p:spPr/>
        <p:txBody>
          <a:bodyPr/>
          <a:lstStyle/>
          <a:p>
            <a:r>
              <a:rPr lang="en-US" dirty="0"/>
              <a:t>Describe incidence of statin-associated side effects (SASE), particularly statin-associated muscle symptoms (SAMS)</a:t>
            </a:r>
          </a:p>
          <a:p>
            <a:r>
              <a:rPr lang="en-US" dirty="0"/>
              <a:t>Review the approach to addressing patients with potential SASE or SAMS</a:t>
            </a:r>
          </a:p>
        </p:txBody>
      </p:sp>
      <p:sp>
        <p:nvSpPr>
          <p:cNvPr id="4" name="Slide Number Placeholder 3">
            <a:extLst>
              <a:ext uri="{FF2B5EF4-FFF2-40B4-BE49-F238E27FC236}">
                <a16:creationId xmlns:a16="http://schemas.microsoft.com/office/drawing/2014/main" id="{91866196-FF24-478F-90F7-881216F6550D}"/>
              </a:ext>
            </a:extLst>
          </p:cNvPr>
          <p:cNvSpPr>
            <a:spLocks noGrp="1"/>
          </p:cNvSpPr>
          <p:nvPr>
            <p:ph type="sldNum" sz="quarter" idx="10"/>
          </p:nvPr>
        </p:nvSpPr>
        <p:spPr/>
        <p:txBody>
          <a:bodyPr/>
          <a:lstStyle/>
          <a:p>
            <a:fld id="{DA05D499-8038-C642-91E0-FF7B8677CF19}" type="slidenum">
              <a:rPr lang="en-US" smtClean="0"/>
              <a:pPr/>
              <a:t>3</a:t>
            </a:fld>
            <a:endParaRPr lang="en-US" dirty="0"/>
          </a:p>
        </p:txBody>
      </p:sp>
    </p:spTree>
    <p:extLst>
      <p:ext uri="{BB962C8B-B14F-4D97-AF65-F5344CB8AC3E}">
        <p14:creationId xmlns:p14="http://schemas.microsoft.com/office/powerpoint/2010/main" val="176383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B7B9D-FA66-4C96-81D1-910AA3550915}"/>
              </a:ext>
            </a:extLst>
          </p:cNvPr>
          <p:cNvSpPr>
            <a:spLocks noGrp="1"/>
          </p:cNvSpPr>
          <p:nvPr>
            <p:ph type="title"/>
          </p:nvPr>
        </p:nvSpPr>
        <p:spPr/>
        <p:txBody>
          <a:bodyPr/>
          <a:lstStyle/>
          <a:p>
            <a:r>
              <a:rPr lang="en-US" dirty="0"/>
              <a:t>Statin Side Effects: Rumored and True</a:t>
            </a:r>
          </a:p>
        </p:txBody>
      </p:sp>
      <p:sp>
        <p:nvSpPr>
          <p:cNvPr id="3" name="Content Placeholder 2">
            <a:extLst>
              <a:ext uri="{FF2B5EF4-FFF2-40B4-BE49-F238E27FC236}">
                <a16:creationId xmlns:a16="http://schemas.microsoft.com/office/drawing/2014/main" id="{CC9150F2-408A-4F01-8684-67C1D4FD9A00}"/>
              </a:ext>
            </a:extLst>
          </p:cNvPr>
          <p:cNvSpPr>
            <a:spLocks noGrp="1"/>
          </p:cNvSpPr>
          <p:nvPr>
            <p:ph idx="1"/>
          </p:nvPr>
        </p:nvSpPr>
        <p:spPr/>
        <p:txBody>
          <a:bodyPr/>
          <a:lstStyle/>
          <a:p>
            <a:pPr marL="0" indent="0">
              <a:buNone/>
            </a:pPr>
            <a:r>
              <a:rPr lang="en-US" dirty="0"/>
              <a:t>Patients hear about a long list of potential side effects from statins:</a:t>
            </a:r>
          </a:p>
        </p:txBody>
      </p:sp>
      <p:sp>
        <p:nvSpPr>
          <p:cNvPr id="4" name="TextBox 3">
            <a:extLst>
              <a:ext uri="{FF2B5EF4-FFF2-40B4-BE49-F238E27FC236}">
                <a16:creationId xmlns:a16="http://schemas.microsoft.com/office/drawing/2014/main" id="{F63B8D29-E723-46E7-9893-883EED96DEDB}"/>
              </a:ext>
            </a:extLst>
          </p:cNvPr>
          <p:cNvSpPr txBox="1"/>
          <p:nvPr/>
        </p:nvSpPr>
        <p:spPr>
          <a:xfrm>
            <a:off x="914400" y="5852160"/>
            <a:ext cx="9912625" cy="307777"/>
          </a:xfrm>
          <a:prstGeom prst="rect">
            <a:avLst/>
          </a:prstGeom>
          <a:noFill/>
        </p:spPr>
        <p:txBody>
          <a:bodyPr wrap="square" rtlCol="0">
            <a:spAutoFit/>
          </a:bodyPr>
          <a:lstStyle/>
          <a:p>
            <a:r>
              <a:rPr lang="en-US" sz="1400" dirty="0"/>
              <a:t>Grundy SM, et al.  2018 AHA/ACC Cholesterol Guideline.  </a:t>
            </a:r>
            <a:r>
              <a:rPr lang="en-US" sz="1400" i="1" dirty="0"/>
              <a:t>Circulation</a:t>
            </a:r>
            <a:r>
              <a:rPr lang="en-US" sz="1400" dirty="0"/>
              <a:t>. 2019;139:e1082–e1143.</a:t>
            </a:r>
          </a:p>
        </p:txBody>
      </p:sp>
      <p:graphicFrame>
        <p:nvGraphicFramePr>
          <p:cNvPr id="6" name="Content Placeholder 3">
            <a:extLst>
              <a:ext uri="{FF2B5EF4-FFF2-40B4-BE49-F238E27FC236}">
                <a16:creationId xmlns:a16="http://schemas.microsoft.com/office/drawing/2014/main" id="{F7A239F6-03AC-458A-B1DE-52E05F7E5ACA}"/>
              </a:ext>
            </a:extLst>
          </p:cNvPr>
          <p:cNvGraphicFramePr>
            <a:graphicFrameLocks/>
          </p:cNvGraphicFramePr>
          <p:nvPr>
            <p:extLst/>
          </p:nvPr>
        </p:nvGraphicFramePr>
        <p:xfrm>
          <a:off x="1366982" y="2374518"/>
          <a:ext cx="9171709" cy="3460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361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F8A8-83AE-453A-9983-A1552871810C}"/>
              </a:ext>
            </a:extLst>
          </p:cNvPr>
          <p:cNvSpPr>
            <a:spLocks noGrp="1"/>
          </p:cNvSpPr>
          <p:nvPr>
            <p:ph type="title"/>
          </p:nvPr>
        </p:nvSpPr>
        <p:spPr/>
        <p:txBody>
          <a:bodyPr>
            <a:normAutofit/>
          </a:bodyPr>
          <a:lstStyle/>
          <a:p>
            <a:r>
              <a:rPr lang="en-US" dirty="0"/>
              <a:t>Statin-Associated Muscle Symptoms (SAMS)</a:t>
            </a:r>
          </a:p>
        </p:txBody>
      </p:sp>
      <p:sp>
        <p:nvSpPr>
          <p:cNvPr id="3" name="Content Placeholder 2">
            <a:extLst>
              <a:ext uri="{FF2B5EF4-FFF2-40B4-BE49-F238E27FC236}">
                <a16:creationId xmlns:a16="http://schemas.microsoft.com/office/drawing/2014/main" id="{90E80CD7-207E-4B82-998D-13E706F7BCD7}"/>
              </a:ext>
            </a:extLst>
          </p:cNvPr>
          <p:cNvSpPr>
            <a:spLocks noGrp="1"/>
          </p:cNvSpPr>
          <p:nvPr>
            <p:ph idx="1"/>
          </p:nvPr>
        </p:nvSpPr>
        <p:spPr>
          <a:xfrm>
            <a:off x="2530764" y="1825625"/>
            <a:ext cx="8823035" cy="3716193"/>
          </a:xfrm>
        </p:spPr>
        <p:txBody>
          <a:bodyPr>
            <a:normAutofit fontScale="85000" lnSpcReduction="20000"/>
          </a:bodyPr>
          <a:lstStyle/>
          <a:p>
            <a:r>
              <a:rPr lang="en-US" dirty="0"/>
              <a:t>Serious statin-induced muscle injury: &lt;0.1%</a:t>
            </a:r>
          </a:p>
          <a:p>
            <a:r>
              <a:rPr lang="en-US" dirty="0"/>
              <a:t>SAMS: 5-20%</a:t>
            </a:r>
          </a:p>
          <a:p>
            <a:r>
              <a:rPr lang="en-US" dirty="0"/>
              <a:t>Tendonitis: no association</a:t>
            </a:r>
          </a:p>
          <a:p>
            <a:endParaRPr lang="en-US" sz="1600" dirty="0"/>
          </a:p>
          <a:p>
            <a:endParaRPr lang="en-US" sz="1600" dirty="0"/>
          </a:p>
          <a:p>
            <a:r>
              <a:rPr lang="en-US" dirty="0"/>
              <a:t>Assess and document aches and pains before initiating statins</a:t>
            </a:r>
          </a:p>
          <a:p>
            <a:r>
              <a:rPr lang="en-US" dirty="0"/>
              <a:t>Check CK for severe symptoms or objective weakness</a:t>
            </a:r>
          </a:p>
          <a:p>
            <a:r>
              <a:rPr lang="en-US" dirty="0"/>
              <a:t>ACC’s Statin Intolerance tool: </a:t>
            </a:r>
            <a:r>
              <a:rPr lang="en-US" dirty="0">
                <a:hlinkClick r:id="rId3"/>
              </a:rPr>
              <a:t>http://tools.acc.org/ldl/StatinIntolerance/index.html#!/</a:t>
            </a:r>
            <a:endParaRPr lang="en-US" dirty="0"/>
          </a:p>
          <a:p>
            <a:pPr lvl="1"/>
            <a:r>
              <a:rPr lang="en-US" dirty="0"/>
              <a:t>Sort out whether symptoms are statin-induced</a:t>
            </a:r>
          </a:p>
          <a:p>
            <a:pPr lvl="1"/>
            <a:r>
              <a:rPr lang="en-US" dirty="0"/>
              <a:t>What to do next</a:t>
            </a:r>
          </a:p>
        </p:txBody>
      </p:sp>
      <p:sp>
        <p:nvSpPr>
          <p:cNvPr id="4" name="TextBox 3">
            <a:extLst>
              <a:ext uri="{FF2B5EF4-FFF2-40B4-BE49-F238E27FC236}">
                <a16:creationId xmlns:a16="http://schemas.microsoft.com/office/drawing/2014/main" id="{18724087-EF94-43EB-AC46-13903B154554}"/>
              </a:ext>
            </a:extLst>
          </p:cNvPr>
          <p:cNvSpPr txBox="1"/>
          <p:nvPr/>
        </p:nvSpPr>
        <p:spPr>
          <a:xfrm>
            <a:off x="942109" y="5639723"/>
            <a:ext cx="9912625" cy="738664"/>
          </a:xfrm>
          <a:prstGeom prst="rect">
            <a:avLst/>
          </a:prstGeom>
          <a:noFill/>
        </p:spPr>
        <p:txBody>
          <a:bodyPr wrap="square" rtlCol="0">
            <a:spAutoFit/>
          </a:bodyPr>
          <a:lstStyle/>
          <a:p>
            <a:r>
              <a:rPr lang="en-US" sz="1400" dirty="0"/>
              <a:t>Newman CB, Preiss D, </a:t>
            </a:r>
            <a:r>
              <a:rPr lang="en-US" sz="1400" dirty="0" err="1"/>
              <a:t>Tobert</a:t>
            </a:r>
            <a:r>
              <a:rPr lang="en-US" sz="1400" dirty="0"/>
              <a:t> JA. Statin Safety and Associated Adverse Events: A Scientific Statement from the American Heart Association. </a:t>
            </a:r>
            <a:r>
              <a:rPr lang="en-US" sz="1400" i="1" dirty="0" err="1"/>
              <a:t>Arterioscl</a:t>
            </a:r>
            <a:r>
              <a:rPr lang="en-US" sz="1400" i="1" dirty="0"/>
              <a:t> </a:t>
            </a:r>
            <a:r>
              <a:rPr lang="en-US" sz="1400" i="1" dirty="0" err="1"/>
              <a:t>Throm</a:t>
            </a:r>
            <a:r>
              <a:rPr lang="en-US" sz="1400" i="1" dirty="0"/>
              <a:t> Vas</a:t>
            </a:r>
            <a:r>
              <a:rPr lang="en-US" sz="1400" dirty="0"/>
              <a:t>. 2019;39:e38–e81.</a:t>
            </a:r>
          </a:p>
          <a:p>
            <a:r>
              <a:rPr lang="en-US" sz="1400" dirty="0"/>
              <a:t>Grundy SM, et al.  2018 AHA/ACC Cholesterol Guideline.  </a:t>
            </a:r>
            <a:r>
              <a:rPr lang="en-US" sz="1400" i="1" dirty="0"/>
              <a:t>Circulation</a:t>
            </a:r>
            <a:r>
              <a:rPr lang="en-US" sz="1400" dirty="0"/>
              <a:t>. 2019;139:e1082–e1143.</a:t>
            </a:r>
          </a:p>
        </p:txBody>
      </p:sp>
      <p:pic>
        <p:nvPicPr>
          <p:cNvPr id="6" name="Graphic 5" descr="Group of people">
            <a:extLst>
              <a:ext uri="{FF2B5EF4-FFF2-40B4-BE49-F238E27FC236}">
                <a16:creationId xmlns:a16="http://schemas.microsoft.com/office/drawing/2014/main" id="{C7BA0930-4E86-4FAD-B372-072A125B1AC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64005" y="2149830"/>
            <a:ext cx="809220" cy="809220"/>
          </a:xfrm>
          <a:prstGeom prst="rect">
            <a:avLst/>
          </a:prstGeom>
        </p:spPr>
      </p:pic>
      <p:sp>
        <p:nvSpPr>
          <p:cNvPr id="7" name="TextBox 6">
            <a:extLst>
              <a:ext uri="{FF2B5EF4-FFF2-40B4-BE49-F238E27FC236}">
                <a16:creationId xmlns:a16="http://schemas.microsoft.com/office/drawing/2014/main" id="{E7D6DFB9-6E4D-4CA7-B953-732454AAF70E}"/>
              </a:ext>
            </a:extLst>
          </p:cNvPr>
          <p:cNvSpPr txBox="1"/>
          <p:nvPr/>
        </p:nvSpPr>
        <p:spPr>
          <a:xfrm>
            <a:off x="1116596" y="1771928"/>
            <a:ext cx="704039" cy="461665"/>
          </a:xfrm>
          <a:prstGeom prst="rect">
            <a:avLst/>
          </a:prstGeom>
          <a:noFill/>
        </p:spPr>
        <p:txBody>
          <a:bodyPr wrap="none" rtlCol="0">
            <a:spAutoFit/>
          </a:bodyPr>
          <a:lstStyle/>
          <a:p>
            <a:pPr algn="ctr"/>
            <a:r>
              <a:rPr lang="en-US" sz="2400" b="1" dirty="0"/>
              <a:t>Risk</a:t>
            </a:r>
          </a:p>
        </p:txBody>
      </p:sp>
      <p:pic>
        <p:nvPicPr>
          <p:cNvPr id="9" name="Graphic 8" descr="Playbook">
            <a:extLst>
              <a:ext uri="{FF2B5EF4-FFF2-40B4-BE49-F238E27FC236}">
                <a16:creationId xmlns:a16="http://schemas.microsoft.com/office/drawing/2014/main" id="{1081753A-0BD4-4C13-9141-AB8ED9005C0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1415" y="3814063"/>
            <a:ext cx="914400" cy="914400"/>
          </a:xfrm>
          <a:prstGeom prst="rect">
            <a:avLst/>
          </a:prstGeom>
        </p:spPr>
      </p:pic>
      <p:sp>
        <p:nvSpPr>
          <p:cNvPr id="10" name="TextBox 9">
            <a:extLst>
              <a:ext uri="{FF2B5EF4-FFF2-40B4-BE49-F238E27FC236}">
                <a16:creationId xmlns:a16="http://schemas.microsoft.com/office/drawing/2014/main" id="{C7516AA7-CE26-4465-A2EA-DAFE1A4A13C6}"/>
              </a:ext>
            </a:extLst>
          </p:cNvPr>
          <p:cNvSpPr txBox="1"/>
          <p:nvPr/>
        </p:nvSpPr>
        <p:spPr>
          <a:xfrm>
            <a:off x="520182" y="3452888"/>
            <a:ext cx="1896866" cy="461665"/>
          </a:xfrm>
          <a:prstGeom prst="rect">
            <a:avLst/>
          </a:prstGeom>
          <a:noFill/>
        </p:spPr>
        <p:txBody>
          <a:bodyPr wrap="none" rtlCol="0">
            <a:spAutoFit/>
          </a:bodyPr>
          <a:lstStyle/>
          <a:p>
            <a:r>
              <a:rPr lang="en-US" sz="2400" b="1" dirty="0"/>
              <a:t>Management</a:t>
            </a:r>
          </a:p>
        </p:txBody>
      </p:sp>
    </p:spTree>
    <p:extLst>
      <p:ext uri="{BB962C8B-B14F-4D97-AF65-F5344CB8AC3E}">
        <p14:creationId xmlns:p14="http://schemas.microsoft.com/office/powerpoint/2010/main" val="183406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B0968-43BA-46D4-9858-D23B0A9F4BB3}"/>
              </a:ext>
            </a:extLst>
          </p:cNvPr>
          <p:cNvSpPr>
            <a:spLocks noGrp="1"/>
          </p:cNvSpPr>
          <p:nvPr>
            <p:ph type="title"/>
          </p:nvPr>
        </p:nvSpPr>
        <p:spPr/>
        <p:txBody>
          <a:bodyPr/>
          <a:lstStyle/>
          <a:p>
            <a:r>
              <a:rPr lang="en-US" dirty="0"/>
              <a:t>Type 2 Diabetes Mellitus</a:t>
            </a:r>
          </a:p>
        </p:txBody>
      </p:sp>
      <p:sp>
        <p:nvSpPr>
          <p:cNvPr id="3" name="Content Placeholder 2">
            <a:extLst>
              <a:ext uri="{FF2B5EF4-FFF2-40B4-BE49-F238E27FC236}">
                <a16:creationId xmlns:a16="http://schemas.microsoft.com/office/drawing/2014/main" id="{A376D215-98CD-4D9A-820B-D7AEA5288556}"/>
              </a:ext>
            </a:extLst>
          </p:cNvPr>
          <p:cNvSpPr>
            <a:spLocks noGrp="1"/>
          </p:cNvSpPr>
          <p:nvPr>
            <p:ph idx="1"/>
          </p:nvPr>
        </p:nvSpPr>
        <p:spPr>
          <a:xfrm>
            <a:off x="2532888" y="1825625"/>
            <a:ext cx="8823960" cy="4351338"/>
          </a:xfrm>
        </p:spPr>
        <p:txBody>
          <a:bodyPr>
            <a:normAutofit/>
          </a:bodyPr>
          <a:lstStyle/>
          <a:p>
            <a:r>
              <a:rPr lang="en-US" sz="2400" dirty="0"/>
              <a:t>Newly-diagnosed diabetes mellitus: ~0.2% per year</a:t>
            </a:r>
          </a:p>
          <a:p>
            <a:endParaRPr lang="en-US" sz="2400" dirty="0"/>
          </a:p>
          <a:p>
            <a:pPr marL="0" indent="0">
              <a:buNone/>
            </a:pPr>
            <a:endParaRPr lang="en-US" sz="2400" dirty="0"/>
          </a:p>
          <a:p>
            <a:pPr marL="0" indent="0">
              <a:buNone/>
            </a:pPr>
            <a:endParaRPr lang="en-US" sz="1200" dirty="0"/>
          </a:p>
          <a:p>
            <a:r>
              <a:rPr lang="en-US" sz="2400" dirty="0"/>
              <a:t>Assess for Type 2 DM risk factors before statin initiation</a:t>
            </a:r>
          </a:p>
          <a:p>
            <a:r>
              <a:rPr lang="en-US" sz="2400" dirty="0"/>
              <a:t>Net benefit of statins outweighs risk</a:t>
            </a:r>
          </a:p>
          <a:p>
            <a:r>
              <a:rPr lang="en-US" sz="2400" dirty="0"/>
              <a:t>Continue statin, even with new-onset DM after statin initiation</a:t>
            </a:r>
          </a:p>
          <a:p>
            <a:r>
              <a:rPr lang="en-US" sz="2400" dirty="0"/>
              <a:t>Emphasize lifestyle therapy</a:t>
            </a:r>
          </a:p>
        </p:txBody>
      </p:sp>
      <p:sp>
        <p:nvSpPr>
          <p:cNvPr id="4" name="TextBox 3">
            <a:extLst>
              <a:ext uri="{FF2B5EF4-FFF2-40B4-BE49-F238E27FC236}">
                <a16:creationId xmlns:a16="http://schemas.microsoft.com/office/drawing/2014/main" id="{602036A1-7552-4832-A733-C9E78F8957D0}"/>
              </a:ext>
            </a:extLst>
          </p:cNvPr>
          <p:cNvSpPr txBox="1"/>
          <p:nvPr/>
        </p:nvSpPr>
        <p:spPr>
          <a:xfrm>
            <a:off x="942109" y="5639723"/>
            <a:ext cx="9912625" cy="738664"/>
          </a:xfrm>
          <a:prstGeom prst="rect">
            <a:avLst/>
          </a:prstGeom>
          <a:noFill/>
        </p:spPr>
        <p:txBody>
          <a:bodyPr wrap="square" rtlCol="0">
            <a:spAutoFit/>
          </a:bodyPr>
          <a:lstStyle/>
          <a:p>
            <a:r>
              <a:rPr lang="en-US" sz="1400" dirty="0"/>
              <a:t>Newman CB, Preiss D, </a:t>
            </a:r>
            <a:r>
              <a:rPr lang="en-US" sz="1400" dirty="0" err="1"/>
              <a:t>Tobert</a:t>
            </a:r>
            <a:r>
              <a:rPr lang="en-US" sz="1400" dirty="0"/>
              <a:t> JA. Statin Safety and Associated Adverse Events: A Scientific Statement from the American Heart Association. </a:t>
            </a:r>
            <a:r>
              <a:rPr lang="en-US" sz="1400" i="1" dirty="0" err="1"/>
              <a:t>Arterioscl</a:t>
            </a:r>
            <a:r>
              <a:rPr lang="en-US" sz="1400" i="1" dirty="0"/>
              <a:t> </a:t>
            </a:r>
            <a:r>
              <a:rPr lang="en-US" sz="1400" i="1" dirty="0" err="1"/>
              <a:t>Throm</a:t>
            </a:r>
            <a:r>
              <a:rPr lang="en-US" sz="1400" i="1" dirty="0"/>
              <a:t> Vas</a:t>
            </a:r>
            <a:r>
              <a:rPr lang="en-US" sz="1400" dirty="0"/>
              <a:t>. 2019;39:e38–e81.</a:t>
            </a:r>
          </a:p>
          <a:p>
            <a:r>
              <a:rPr lang="en-US" sz="1400" dirty="0"/>
              <a:t>Grundy SM, et al.  2018 AHA/ACC Cholesterol Guideline.  </a:t>
            </a:r>
            <a:r>
              <a:rPr lang="en-US" sz="1400" i="1" dirty="0"/>
              <a:t>Circulation</a:t>
            </a:r>
            <a:r>
              <a:rPr lang="en-US" sz="1400" dirty="0"/>
              <a:t>. 2019;139:e1082–e1143.</a:t>
            </a:r>
          </a:p>
        </p:txBody>
      </p:sp>
      <p:pic>
        <p:nvPicPr>
          <p:cNvPr id="5" name="Graphic 4" descr="Group of people">
            <a:extLst>
              <a:ext uri="{FF2B5EF4-FFF2-40B4-BE49-F238E27FC236}">
                <a16:creationId xmlns:a16="http://schemas.microsoft.com/office/drawing/2014/main" id="{C3D3F2CE-608E-4896-8D10-BFB3429A05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005" y="2149830"/>
            <a:ext cx="809220" cy="809220"/>
          </a:xfrm>
          <a:prstGeom prst="rect">
            <a:avLst/>
          </a:prstGeom>
        </p:spPr>
      </p:pic>
      <p:sp>
        <p:nvSpPr>
          <p:cNvPr id="6" name="TextBox 5">
            <a:extLst>
              <a:ext uri="{FF2B5EF4-FFF2-40B4-BE49-F238E27FC236}">
                <a16:creationId xmlns:a16="http://schemas.microsoft.com/office/drawing/2014/main" id="{0ACA240A-A51E-41F5-98AD-B0A0D3340D62}"/>
              </a:ext>
            </a:extLst>
          </p:cNvPr>
          <p:cNvSpPr txBox="1"/>
          <p:nvPr/>
        </p:nvSpPr>
        <p:spPr>
          <a:xfrm>
            <a:off x="1116596" y="1771928"/>
            <a:ext cx="704039" cy="461665"/>
          </a:xfrm>
          <a:prstGeom prst="rect">
            <a:avLst/>
          </a:prstGeom>
          <a:noFill/>
        </p:spPr>
        <p:txBody>
          <a:bodyPr wrap="none" rtlCol="0">
            <a:spAutoFit/>
          </a:bodyPr>
          <a:lstStyle/>
          <a:p>
            <a:pPr algn="ctr"/>
            <a:r>
              <a:rPr lang="en-US" sz="2400" b="1" dirty="0"/>
              <a:t>Risk</a:t>
            </a:r>
          </a:p>
        </p:txBody>
      </p:sp>
      <p:pic>
        <p:nvPicPr>
          <p:cNvPr id="7" name="Graphic 6" descr="Playbook">
            <a:extLst>
              <a:ext uri="{FF2B5EF4-FFF2-40B4-BE49-F238E27FC236}">
                <a16:creationId xmlns:a16="http://schemas.microsoft.com/office/drawing/2014/main" id="{4DC0DBAA-FE71-4414-8A16-A6742C26BF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1415" y="3814063"/>
            <a:ext cx="914400" cy="914400"/>
          </a:xfrm>
          <a:prstGeom prst="rect">
            <a:avLst/>
          </a:prstGeom>
        </p:spPr>
      </p:pic>
      <p:sp>
        <p:nvSpPr>
          <p:cNvPr id="8" name="TextBox 7">
            <a:extLst>
              <a:ext uri="{FF2B5EF4-FFF2-40B4-BE49-F238E27FC236}">
                <a16:creationId xmlns:a16="http://schemas.microsoft.com/office/drawing/2014/main" id="{BDC8832F-EE75-427C-A089-6FDD016A8021}"/>
              </a:ext>
            </a:extLst>
          </p:cNvPr>
          <p:cNvSpPr txBox="1"/>
          <p:nvPr/>
        </p:nvSpPr>
        <p:spPr>
          <a:xfrm>
            <a:off x="520182" y="3452888"/>
            <a:ext cx="1896866" cy="461665"/>
          </a:xfrm>
          <a:prstGeom prst="rect">
            <a:avLst/>
          </a:prstGeom>
          <a:noFill/>
        </p:spPr>
        <p:txBody>
          <a:bodyPr wrap="none" rtlCol="0">
            <a:spAutoFit/>
          </a:bodyPr>
          <a:lstStyle/>
          <a:p>
            <a:r>
              <a:rPr lang="en-US" sz="2400" b="1" dirty="0"/>
              <a:t>Management</a:t>
            </a:r>
          </a:p>
        </p:txBody>
      </p:sp>
    </p:spTree>
    <p:extLst>
      <p:ext uri="{BB962C8B-B14F-4D97-AF65-F5344CB8AC3E}">
        <p14:creationId xmlns:p14="http://schemas.microsoft.com/office/powerpoint/2010/main" val="2354791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15461-5A0F-4BD8-B08C-44EA3321FE61}"/>
              </a:ext>
            </a:extLst>
          </p:cNvPr>
          <p:cNvSpPr>
            <a:spLocks noGrp="1"/>
          </p:cNvSpPr>
          <p:nvPr>
            <p:ph type="title"/>
          </p:nvPr>
        </p:nvSpPr>
        <p:spPr/>
        <p:txBody>
          <a:bodyPr/>
          <a:lstStyle/>
          <a:p>
            <a:r>
              <a:rPr lang="en-US" dirty="0"/>
              <a:t>Liver Problems</a:t>
            </a:r>
          </a:p>
        </p:txBody>
      </p:sp>
      <p:sp>
        <p:nvSpPr>
          <p:cNvPr id="3" name="Content Placeholder 2">
            <a:extLst>
              <a:ext uri="{FF2B5EF4-FFF2-40B4-BE49-F238E27FC236}">
                <a16:creationId xmlns:a16="http://schemas.microsoft.com/office/drawing/2014/main" id="{CBCC6DBD-1FFE-49F4-A476-E403E218E5C0}"/>
              </a:ext>
            </a:extLst>
          </p:cNvPr>
          <p:cNvSpPr>
            <a:spLocks noGrp="1"/>
          </p:cNvSpPr>
          <p:nvPr>
            <p:ph idx="1"/>
          </p:nvPr>
        </p:nvSpPr>
        <p:spPr>
          <a:xfrm>
            <a:off x="2532888" y="1825625"/>
            <a:ext cx="8823960" cy="4351338"/>
          </a:xfrm>
        </p:spPr>
        <p:txBody>
          <a:bodyPr>
            <a:normAutofit/>
          </a:bodyPr>
          <a:lstStyle/>
          <a:p>
            <a:r>
              <a:rPr lang="en-US" sz="2400" dirty="0"/>
              <a:t>Serious hepatotoxicity: ~0.001%</a:t>
            </a:r>
          </a:p>
          <a:p>
            <a:endParaRPr lang="en-US" sz="2400" dirty="0"/>
          </a:p>
          <a:p>
            <a:endParaRPr lang="en-US" sz="2400" dirty="0"/>
          </a:p>
          <a:p>
            <a:endParaRPr lang="en-US" sz="1200" dirty="0"/>
          </a:p>
          <a:p>
            <a:r>
              <a:rPr lang="en-US" sz="2400" dirty="0"/>
              <a:t>LFTs only need to be checked in patients exhibiting symptoms</a:t>
            </a:r>
          </a:p>
          <a:p>
            <a:pPr lvl="1"/>
            <a:r>
              <a:rPr lang="en-US" dirty="0"/>
              <a:t>No baseline needed (unless chronic stable liver disease)</a:t>
            </a:r>
          </a:p>
          <a:p>
            <a:pPr lvl="1"/>
            <a:r>
              <a:rPr lang="en-US" dirty="0"/>
              <a:t>No routine monitoring needed (unless chronic stable liver disease)</a:t>
            </a:r>
          </a:p>
        </p:txBody>
      </p:sp>
      <p:sp>
        <p:nvSpPr>
          <p:cNvPr id="4" name="TextBox 3">
            <a:extLst>
              <a:ext uri="{FF2B5EF4-FFF2-40B4-BE49-F238E27FC236}">
                <a16:creationId xmlns:a16="http://schemas.microsoft.com/office/drawing/2014/main" id="{396F6ABC-4F4B-4F06-9F4D-DD94796CB66D}"/>
              </a:ext>
            </a:extLst>
          </p:cNvPr>
          <p:cNvSpPr txBox="1"/>
          <p:nvPr/>
        </p:nvSpPr>
        <p:spPr>
          <a:xfrm>
            <a:off x="942109" y="5639723"/>
            <a:ext cx="9912625" cy="738664"/>
          </a:xfrm>
          <a:prstGeom prst="rect">
            <a:avLst/>
          </a:prstGeom>
          <a:noFill/>
        </p:spPr>
        <p:txBody>
          <a:bodyPr wrap="square" rtlCol="0">
            <a:spAutoFit/>
          </a:bodyPr>
          <a:lstStyle/>
          <a:p>
            <a:r>
              <a:rPr lang="en-US" sz="1400" dirty="0"/>
              <a:t>Newman CB, Preiss D, </a:t>
            </a:r>
            <a:r>
              <a:rPr lang="en-US" sz="1400" dirty="0" err="1"/>
              <a:t>Tobert</a:t>
            </a:r>
            <a:r>
              <a:rPr lang="en-US" sz="1400" dirty="0"/>
              <a:t> JA. Statin Safety and Associated Adverse Events: A Scientific Statement from the American Heart Association. </a:t>
            </a:r>
            <a:r>
              <a:rPr lang="en-US" sz="1400" i="1" dirty="0" err="1"/>
              <a:t>Arterioscl</a:t>
            </a:r>
            <a:r>
              <a:rPr lang="en-US" sz="1400" i="1" dirty="0"/>
              <a:t> </a:t>
            </a:r>
            <a:r>
              <a:rPr lang="en-US" sz="1400" i="1" dirty="0" err="1"/>
              <a:t>Throm</a:t>
            </a:r>
            <a:r>
              <a:rPr lang="en-US" sz="1400" i="1" dirty="0"/>
              <a:t> Vas</a:t>
            </a:r>
            <a:r>
              <a:rPr lang="en-US" sz="1400" dirty="0"/>
              <a:t>. 2019;39:e38–e81.</a:t>
            </a:r>
          </a:p>
          <a:p>
            <a:r>
              <a:rPr lang="en-US" sz="1400" dirty="0"/>
              <a:t>Grundy SM, et al.  2018 AHA/ACC Cholesterol Guideline.  </a:t>
            </a:r>
            <a:r>
              <a:rPr lang="en-US" sz="1400" i="1" dirty="0"/>
              <a:t>Circulation</a:t>
            </a:r>
            <a:r>
              <a:rPr lang="en-US" sz="1400" dirty="0"/>
              <a:t>. 2019;139:e1082–e1143.</a:t>
            </a:r>
          </a:p>
        </p:txBody>
      </p:sp>
      <p:pic>
        <p:nvPicPr>
          <p:cNvPr id="5" name="Graphic 4" descr="Group of people">
            <a:extLst>
              <a:ext uri="{FF2B5EF4-FFF2-40B4-BE49-F238E27FC236}">
                <a16:creationId xmlns:a16="http://schemas.microsoft.com/office/drawing/2014/main" id="{530B8A2A-9308-4676-8E47-0E13860841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005" y="2149830"/>
            <a:ext cx="809220" cy="809220"/>
          </a:xfrm>
          <a:prstGeom prst="rect">
            <a:avLst/>
          </a:prstGeom>
        </p:spPr>
      </p:pic>
      <p:sp>
        <p:nvSpPr>
          <p:cNvPr id="6" name="TextBox 5">
            <a:extLst>
              <a:ext uri="{FF2B5EF4-FFF2-40B4-BE49-F238E27FC236}">
                <a16:creationId xmlns:a16="http://schemas.microsoft.com/office/drawing/2014/main" id="{0EBE31F5-38F4-4AC5-A4B0-96D0D52FB8C3}"/>
              </a:ext>
            </a:extLst>
          </p:cNvPr>
          <p:cNvSpPr txBox="1"/>
          <p:nvPr/>
        </p:nvSpPr>
        <p:spPr>
          <a:xfrm>
            <a:off x="1116596" y="1771928"/>
            <a:ext cx="704039" cy="461665"/>
          </a:xfrm>
          <a:prstGeom prst="rect">
            <a:avLst/>
          </a:prstGeom>
          <a:noFill/>
        </p:spPr>
        <p:txBody>
          <a:bodyPr wrap="none" rtlCol="0">
            <a:spAutoFit/>
          </a:bodyPr>
          <a:lstStyle/>
          <a:p>
            <a:pPr algn="ctr"/>
            <a:r>
              <a:rPr lang="en-US" sz="2400" b="1" dirty="0"/>
              <a:t>Risk</a:t>
            </a:r>
          </a:p>
        </p:txBody>
      </p:sp>
      <p:pic>
        <p:nvPicPr>
          <p:cNvPr id="7" name="Graphic 6" descr="Playbook">
            <a:extLst>
              <a:ext uri="{FF2B5EF4-FFF2-40B4-BE49-F238E27FC236}">
                <a16:creationId xmlns:a16="http://schemas.microsoft.com/office/drawing/2014/main" id="{11D1880B-15EC-46FB-9D11-A3850F18DD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1415" y="3814063"/>
            <a:ext cx="914400" cy="914400"/>
          </a:xfrm>
          <a:prstGeom prst="rect">
            <a:avLst/>
          </a:prstGeom>
        </p:spPr>
      </p:pic>
      <p:sp>
        <p:nvSpPr>
          <p:cNvPr id="8" name="TextBox 7">
            <a:extLst>
              <a:ext uri="{FF2B5EF4-FFF2-40B4-BE49-F238E27FC236}">
                <a16:creationId xmlns:a16="http://schemas.microsoft.com/office/drawing/2014/main" id="{B20DE3D0-FB1D-4E25-824C-D1B341BE35DC}"/>
              </a:ext>
            </a:extLst>
          </p:cNvPr>
          <p:cNvSpPr txBox="1"/>
          <p:nvPr/>
        </p:nvSpPr>
        <p:spPr>
          <a:xfrm>
            <a:off x="520182" y="3452888"/>
            <a:ext cx="1896866" cy="461665"/>
          </a:xfrm>
          <a:prstGeom prst="rect">
            <a:avLst/>
          </a:prstGeom>
          <a:noFill/>
        </p:spPr>
        <p:txBody>
          <a:bodyPr wrap="none" rtlCol="0">
            <a:spAutoFit/>
          </a:bodyPr>
          <a:lstStyle/>
          <a:p>
            <a:r>
              <a:rPr lang="en-US" sz="2400" b="1" dirty="0"/>
              <a:t>Management</a:t>
            </a:r>
          </a:p>
        </p:txBody>
      </p:sp>
    </p:spTree>
    <p:extLst>
      <p:ext uri="{BB962C8B-B14F-4D97-AF65-F5344CB8AC3E}">
        <p14:creationId xmlns:p14="http://schemas.microsoft.com/office/powerpoint/2010/main" val="286242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15461-5A0F-4BD8-B08C-44EA3321FE61}"/>
              </a:ext>
            </a:extLst>
          </p:cNvPr>
          <p:cNvSpPr>
            <a:spLocks noGrp="1"/>
          </p:cNvSpPr>
          <p:nvPr>
            <p:ph type="title"/>
          </p:nvPr>
        </p:nvSpPr>
        <p:spPr/>
        <p:txBody>
          <a:bodyPr/>
          <a:lstStyle/>
          <a:p>
            <a:r>
              <a:rPr lang="en-US" dirty="0"/>
              <a:t>Dementia</a:t>
            </a:r>
          </a:p>
        </p:txBody>
      </p:sp>
      <p:sp>
        <p:nvSpPr>
          <p:cNvPr id="3" name="Content Placeholder 2">
            <a:extLst>
              <a:ext uri="{FF2B5EF4-FFF2-40B4-BE49-F238E27FC236}">
                <a16:creationId xmlns:a16="http://schemas.microsoft.com/office/drawing/2014/main" id="{CBCC6DBD-1FFE-49F4-A476-E403E218E5C0}"/>
              </a:ext>
            </a:extLst>
          </p:cNvPr>
          <p:cNvSpPr>
            <a:spLocks noGrp="1"/>
          </p:cNvSpPr>
          <p:nvPr>
            <p:ph idx="1"/>
          </p:nvPr>
        </p:nvSpPr>
        <p:spPr>
          <a:xfrm>
            <a:off x="2532888" y="1825625"/>
            <a:ext cx="8823960" cy="4351338"/>
          </a:xfrm>
        </p:spPr>
        <p:txBody>
          <a:bodyPr>
            <a:normAutofit/>
          </a:bodyPr>
          <a:lstStyle/>
          <a:p>
            <a:r>
              <a:rPr lang="en-US" sz="2400" dirty="0"/>
              <a:t>Dementia: No increased risk</a:t>
            </a:r>
          </a:p>
          <a:p>
            <a:r>
              <a:rPr lang="en-US" sz="2400" dirty="0"/>
              <a:t>Cognitive function: No decline</a:t>
            </a:r>
          </a:p>
          <a:p>
            <a:endParaRPr lang="en-US" sz="2400" dirty="0"/>
          </a:p>
          <a:p>
            <a:endParaRPr lang="en-US" sz="1200" dirty="0"/>
          </a:p>
          <a:p>
            <a:r>
              <a:rPr lang="en-US" sz="2400" dirty="0"/>
              <a:t>Dialogue with patient emphasizing no evidence for risk</a:t>
            </a:r>
            <a:endParaRPr lang="en-US" dirty="0"/>
          </a:p>
        </p:txBody>
      </p:sp>
      <p:sp>
        <p:nvSpPr>
          <p:cNvPr id="4" name="TextBox 3">
            <a:extLst>
              <a:ext uri="{FF2B5EF4-FFF2-40B4-BE49-F238E27FC236}">
                <a16:creationId xmlns:a16="http://schemas.microsoft.com/office/drawing/2014/main" id="{396F6ABC-4F4B-4F06-9F4D-DD94796CB66D}"/>
              </a:ext>
            </a:extLst>
          </p:cNvPr>
          <p:cNvSpPr txBox="1"/>
          <p:nvPr/>
        </p:nvSpPr>
        <p:spPr>
          <a:xfrm>
            <a:off x="942109" y="5639723"/>
            <a:ext cx="9912625" cy="738664"/>
          </a:xfrm>
          <a:prstGeom prst="rect">
            <a:avLst/>
          </a:prstGeom>
          <a:noFill/>
        </p:spPr>
        <p:txBody>
          <a:bodyPr wrap="square" rtlCol="0">
            <a:spAutoFit/>
          </a:bodyPr>
          <a:lstStyle/>
          <a:p>
            <a:r>
              <a:rPr lang="sv-SE" sz="1400" dirty="0"/>
              <a:t>Ott BR, Daiello LA, Dehabreh IJ, et al. </a:t>
            </a:r>
            <a:r>
              <a:rPr lang="en-US" sz="1400" dirty="0"/>
              <a:t>Do Statins Impair Cognition? A Systematic Review and Meta-Analysis of Randomized Controlled Trials.</a:t>
            </a:r>
            <a:r>
              <a:rPr lang="sv-SE" sz="1400" dirty="0"/>
              <a:t> </a:t>
            </a:r>
            <a:r>
              <a:rPr lang="sv-SE" sz="1400" i="1" dirty="0"/>
              <a:t>J Gen Intern Med</a:t>
            </a:r>
            <a:r>
              <a:rPr lang="sv-SE" sz="1400" dirty="0"/>
              <a:t>. 2015 Mar; 30: 348–358.</a:t>
            </a:r>
          </a:p>
          <a:p>
            <a:r>
              <a:rPr lang="en-US" sz="1400" dirty="0"/>
              <a:t>Grundy SM, et al.  2018 AHA/ACC Cholesterol Guideline.  </a:t>
            </a:r>
            <a:r>
              <a:rPr lang="en-US" sz="1400" i="1" dirty="0"/>
              <a:t>Circulation</a:t>
            </a:r>
            <a:r>
              <a:rPr lang="en-US" sz="1400" dirty="0"/>
              <a:t>. 2019;139:e1082–e1143.</a:t>
            </a:r>
          </a:p>
        </p:txBody>
      </p:sp>
      <p:pic>
        <p:nvPicPr>
          <p:cNvPr id="5" name="Graphic 4" descr="Group of people">
            <a:extLst>
              <a:ext uri="{FF2B5EF4-FFF2-40B4-BE49-F238E27FC236}">
                <a16:creationId xmlns:a16="http://schemas.microsoft.com/office/drawing/2014/main" id="{530B8A2A-9308-4676-8E47-0E13860841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005" y="2149830"/>
            <a:ext cx="809220" cy="809220"/>
          </a:xfrm>
          <a:prstGeom prst="rect">
            <a:avLst/>
          </a:prstGeom>
        </p:spPr>
      </p:pic>
      <p:sp>
        <p:nvSpPr>
          <p:cNvPr id="6" name="TextBox 5">
            <a:extLst>
              <a:ext uri="{FF2B5EF4-FFF2-40B4-BE49-F238E27FC236}">
                <a16:creationId xmlns:a16="http://schemas.microsoft.com/office/drawing/2014/main" id="{0EBE31F5-38F4-4AC5-A4B0-96D0D52FB8C3}"/>
              </a:ext>
            </a:extLst>
          </p:cNvPr>
          <p:cNvSpPr txBox="1"/>
          <p:nvPr/>
        </p:nvSpPr>
        <p:spPr>
          <a:xfrm>
            <a:off x="1116596" y="1771928"/>
            <a:ext cx="704039" cy="461665"/>
          </a:xfrm>
          <a:prstGeom prst="rect">
            <a:avLst/>
          </a:prstGeom>
          <a:noFill/>
        </p:spPr>
        <p:txBody>
          <a:bodyPr wrap="none" rtlCol="0">
            <a:spAutoFit/>
          </a:bodyPr>
          <a:lstStyle/>
          <a:p>
            <a:pPr algn="ctr"/>
            <a:r>
              <a:rPr lang="en-US" sz="2400" b="1" dirty="0"/>
              <a:t>Risk</a:t>
            </a:r>
          </a:p>
        </p:txBody>
      </p:sp>
      <p:pic>
        <p:nvPicPr>
          <p:cNvPr id="7" name="Graphic 6" descr="Playbook">
            <a:extLst>
              <a:ext uri="{FF2B5EF4-FFF2-40B4-BE49-F238E27FC236}">
                <a16:creationId xmlns:a16="http://schemas.microsoft.com/office/drawing/2014/main" id="{11D1880B-15EC-46FB-9D11-A3850F18DD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1415" y="3814063"/>
            <a:ext cx="914400" cy="914400"/>
          </a:xfrm>
          <a:prstGeom prst="rect">
            <a:avLst/>
          </a:prstGeom>
        </p:spPr>
      </p:pic>
      <p:sp>
        <p:nvSpPr>
          <p:cNvPr id="8" name="TextBox 7">
            <a:extLst>
              <a:ext uri="{FF2B5EF4-FFF2-40B4-BE49-F238E27FC236}">
                <a16:creationId xmlns:a16="http://schemas.microsoft.com/office/drawing/2014/main" id="{B20DE3D0-FB1D-4E25-824C-D1B341BE35DC}"/>
              </a:ext>
            </a:extLst>
          </p:cNvPr>
          <p:cNvSpPr txBox="1"/>
          <p:nvPr/>
        </p:nvSpPr>
        <p:spPr>
          <a:xfrm>
            <a:off x="520182" y="3452888"/>
            <a:ext cx="1896866" cy="461665"/>
          </a:xfrm>
          <a:prstGeom prst="rect">
            <a:avLst/>
          </a:prstGeom>
          <a:noFill/>
        </p:spPr>
        <p:txBody>
          <a:bodyPr wrap="none" rtlCol="0">
            <a:spAutoFit/>
          </a:bodyPr>
          <a:lstStyle/>
          <a:p>
            <a:r>
              <a:rPr lang="en-US" sz="2400" b="1" dirty="0"/>
              <a:t>Management</a:t>
            </a:r>
          </a:p>
        </p:txBody>
      </p:sp>
    </p:spTree>
    <p:extLst>
      <p:ext uri="{BB962C8B-B14F-4D97-AF65-F5344CB8AC3E}">
        <p14:creationId xmlns:p14="http://schemas.microsoft.com/office/powerpoint/2010/main" val="1780911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15461-5A0F-4BD8-B08C-44EA3321FE61}"/>
              </a:ext>
            </a:extLst>
          </p:cNvPr>
          <p:cNvSpPr>
            <a:spLocks noGrp="1"/>
          </p:cNvSpPr>
          <p:nvPr>
            <p:ph type="title"/>
          </p:nvPr>
        </p:nvSpPr>
        <p:spPr/>
        <p:txBody>
          <a:bodyPr/>
          <a:lstStyle/>
          <a:p>
            <a:r>
              <a:rPr lang="en-US" dirty="0"/>
              <a:t>Cataracts</a:t>
            </a:r>
          </a:p>
        </p:txBody>
      </p:sp>
      <p:sp>
        <p:nvSpPr>
          <p:cNvPr id="3" name="Content Placeholder 2">
            <a:extLst>
              <a:ext uri="{FF2B5EF4-FFF2-40B4-BE49-F238E27FC236}">
                <a16:creationId xmlns:a16="http://schemas.microsoft.com/office/drawing/2014/main" id="{CBCC6DBD-1FFE-49F4-A476-E403E218E5C0}"/>
              </a:ext>
            </a:extLst>
          </p:cNvPr>
          <p:cNvSpPr>
            <a:spLocks noGrp="1"/>
          </p:cNvSpPr>
          <p:nvPr>
            <p:ph idx="1"/>
          </p:nvPr>
        </p:nvSpPr>
        <p:spPr>
          <a:xfrm>
            <a:off x="2532888" y="1825625"/>
            <a:ext cx="8823960" cy="4351338"/>
          </a:xfrm>
        </p:spPr>
        <p:txBody>
          <a:bodyPr>
            <a:normAutofit/>
          </a:bodyPr>
          <a:lstStyle/>
          <a:p>
            <a:r>
              <a:rPr lang="en-US" sz="2400" dirty="0"/>
              <a:t>Cataracts: no convincing evidence</a:t>
            </a:r>
          </a:p>
          <a:p>
            <a:endParaRPr lang="en-US" sz="2400" dirty="0"/>
          </a:p>
          <a:p>
            <a:endParaRPr lang="en-US" sz="2400" dirty="0"/>
          </a:p>
          <a:p>
            <a:endParaRPr lang="en-US" sz="1200" dirty="0"/>
          </a:p>
          <a:p>
            <a:r>
              <a:rPr lang="en-US" sz="2400" dirty="0"/>
              <a:t>Dialogue with patient emphasizing no evidence for risk</a:t>
            </a:r>
          </a:p>
        </p:txBody>
      </p:sp>
      <p:sp>
        <p:nvSpPr>
          <p:cNvPr id="4" name="TextBox 3">
            <a:extLst>
              <a:ext uri="{FF2B5EF4-FFF2-40B4-BE49-F238E27FC236}">
                <a16:creationId xmlns:a16="http://schemas.microsoft.com/office/drawing/2014/main" id="{396F6ABC-4F4B-4F06-9F4D-DD94796CB66D}"/>
              </a:ext>
            </a:extLst>
          </p:cNvPr>
          <p:cNvSpPr txBox="1"/>
          <p:nvPr/>
        </p:nvSpPr>
        <p:spPr>
          <a:xfrm>
            <a:off x="942109" y="5639723"/>
            <a:ext cx="9912625" cy="738664"/>
          </a:xfrm>
          <a:prstGeom prst="rect">
            <a:avLst/>
          </a:prstGeom>
          <a:noFill/>
        </p:spPr>
        <p:txBody>
          <a:bodyPr wrap="square" rtlCol="0">
            <a:spAutoFit/>
          </a:bodyPr>
          <a:lstStyle/>
          <a:p>
            <a:r>
              <a:rPr lang="en-US" sz="1400" dirty="0"/>
              <a:t>Newman CB, Preiss D, </a:t>
            </a:r>
            <a:r>
              <a:rPr lang="en-US" sz="1400" dirty="0" err="1"/>
              <a:t>Tobert</a:t>
            </a:r>
            <a:r>
              <a:rPr lang="en-US" sz="1400" dirty="0"/>
              <a:t> JA. Statin Safety and Associated Adverse Events: A Scientific Statement from the American Heart Association. </a:t>
            </a:r>
            <a:r>
              <a:rPr lang="en-US" sz="1400" i="1" dirty="0" err="1"/>
              <a:t>Arterioscl</a:t>
            </a:r>
            <a:r>
              <a:rPr lang="en-US" sz="1400" i="1" dirty="0"/>
              <a:t> </a:t>
            </a:r>
            <a:r>
              <a:rPr lang="en-US" sz="1400" i="1" dirty="0" err="1"/>
              <a:t>Throm</a:t>
            </a:r>
            <a:r>
              <a:rPr lang="en-US" sz="1400" i="1" dirty="0"/>
              <a:t> Vas</a:t>
            </a:r>
            <a:r>
              <a:rPr lang="en-US" sz="1400" dirty="0"/>
              <a:t>. 2019;39:e38–e81.</a:t>
            </a:r>
          </a:p>
          <a:p>
            <a:r>
              <a:rPr lang="en-US" sz="1400" dirty="0"/>
              <a:t>Grundy SM, et al.  2018 AHA/ACC Cholesterol Guideline.  </a:t>
            </a:r>
            <a:r>
              <a:rPr lang="en-US" sz="1400" i="1" dirty="0"/>
              <a:t>Circulation</a:t>
            </a:r>
            <a:r>
              <a:rPr lang="en-US" sz="1400" dirty="0"/>
              <a:t>. 2019;139:e1082–e1143.</a:t>
            </a:r>
          </a:p>
        </p:txBody>
      </p:sp>
      <p:pic>
        <p:nvPicPr>
          <p:cNvPr id="5" name="Graphic 4" descr="Group of people">
            <a:extLst>
              <a:ext uri="{FF2B5EF4-FFF2-40B4-BE49-F238E27FC236}">
                <a16:creationId xmlns:a16="http://schemas.microsoft.com/office/drawing/2014/main" id="{530B8A2A-9308-4676-8E47-0E13860841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005" y="2149830"/>
            <a:ext cx="809220" cy="809220"/>
          </a:xfrm>
          <a:prstGeom prst="rect">
            <a:avLst/>
          </a:prstGeom>
        </p:spPr>
      </p:pic>
      <p:sp>
        <p:nvSpPr>
          <p:cNvPr id="6" name="TextBox 5">
            <a:extLst>
              <a:ext uri="{FF2B5EF4-FFF2-40B4-BE49-F238E27FC236}">
                <a16:creationId xmlns:a16="http://schemas.microsoft.com/office/drawing/2014/main" id="{0EBE31F5-38F4-4AC5-A4B0-96D0D52FB8C3}"/>
              </a:ext>
            </a:extLst>
          </p:cNvPr>
          <p:cNvSpPr txBox="1"/>
          <p:nvPr/>
        </p:nvSpPr>
        <p:spPr>
          <a:xfrm>
            <a:off x="1116596" y="1771928"/>
            <a:ext cx="704039" cy="461665"/>
          </a:xfrm>
          <a:prstGeom prst="rect">
            <a:avLst/>
          </a:prstGeom>
          <a:noFill/>
        </p:spPr>
        <p:txBody>
          <a:bodyPr wrap="none" rtlCol="0">
            <a:spAutoFit/>
          </a:bodyPr>
          <a:lstStyle/>
          <a:p>
            <a:pPr algn="ctr"/>
            <a:r>
              <a:rPr lang="en-US" sz="2400" b="1" dirty="0"/>
              <a:t>Risk</a:t>
            </a:r>
          </a:p>
        </p:txBody>
      </p:sp>
      <p:pic>
        <p:nvPicPr>
          <p:cNvPr id="7" name="Graphic 6" descr="Playbook">
            <a:extLst>
              <a:ext uri="{FF2B5EF4-FFF2-40B4-BE49-F238E27FC236}">
                <a16:creationId xmlns:a16="http://schemas.microsoft.com/office/drawing/2014/main" id="{11D1880B-15EC-46FB-9D11-A3850F18DD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1415" y="3814063"/>
            <a:ext cx="914400" cy="914400"/>
          </a:xfrm>
          <a:prstGeom prst="rect">
            <a:avLst/>
          </a:prstGeom>
        </p:spPr>
      </p:pic>
      <p:sp>
        <p:nvSpPr>
          <p:cNvPr id="8" name="TextBox 7">
            <a:extLst>
              <a:ext uri="{FF2B5EF4-FFF2-40B4-BE49-F238E27FC236}">
                <a16:creationId xmlns:a16="http://schemas.microsoft.com/office/drawing/2014/main" id="{B20DE3D0-FB1D-4E25-824C-D1B341BE35DC}"/>
              </a:ext>
            </a:extLst>
          </p:cNvPr>
          <p:cNvSpPr txBox="1"/>
          <p:nvPr/>
        </p:nvSpPr>
        <p:spPr>
          <a:xfrm>
            <a:off x="520182" y="3452888"/>
            <a:ext cx="1896866" cy="461665"/>
          </a:xfrm>
          <a:prstGeom prst="rect">
            <a:avLst/>
          </a:prstGeom>
          <a:noFill/>
        </p:spPr>
        <p:txBody>
          <a:bodyPr wrap="none" rtlCol="0">
            <a:spAutoFit/>
          </a:bodyPr>
          <a:lstStyle/>
          <a:p>
            <a:r>
              <a:rPr lang="en-US" sz="2400" b="1" dirty="0"/>
              <a:t>Management</a:t>
            </a:r>
          </a:p>
        </p:txBody>
      </p:sp>
    </p:spTree>
    <p:extLst>
      <p:ext uri="{BB962C8B-B14F-4D97-AF65-F5344CB8AC3E}">
        <p14:creationId xmlns:p14="http://schemas.microsoft.com/office/powerpoint/2010/main" val="1773253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5B0FD5FB0B024DBEA4D93F1E62CA24" ma:contentTypeVersion="12" ma:contentTypeDescription="Create a new document." ma:contentTypeScope="" ma:versionID="dc893bdb6b0063ec002ab4c91fc79dfc">
  <xsd:schema xmlns:xsd="http://www.w3.org/2001/XMLSchema" xmlns:xs="http://www.w3.org/2001/XMLSchema" xmlns:p="http://schemas.microsoft.com/office/2006/metadata/properties" xmlns:ns2="2eed5dcd-9ad2-4c29-98ce-953cdf085681" xmlns:ns3="501a3200-905b-44c0-b593-10a3943bf798" targetNamespace="http://schemas.microsoft.com/office/2006/metadata/properties" ma:root="true" ma:fieldsID="c4c4008875444d74963853e16632f448" ns2:_="" ns3:_="">
    <xsd:import namespace="2eed5dcd-9ad2-4c29-98ce-953cdf085681"/>
    <xsd:import namespace="501a3200-905b-44c0-b593-10a3943bf7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d5dcd-9ad2-4c29-98ce-953cdf0856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1a3200-905b-44c0-b593-10a3943bf79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5EC671-A9ED-486B-BE52-212C48996E05}"/>
</file>

<file path=customXml/itemProps2.xml><?xml version="1.0" encoding="utf-8"?>
<ds:datastoreItem xmlns:ds="http://schemas.openxmlformats.org/officeDocument/2006/customXml" ds:itemID="{522BB8EA-18E8-41E3-BE12-FD0F2EEF51E8}"/>
</file>

<file path=customXml/itemProps3.xml><?xml version="1.0" encoding="utf-8"?>
<ds:datastoreItem xmlns:ds="http://schemas.openxmlformats.org/officeDocument/2006/customXml" ds:itemID="{3708768E-B204-456B-98C4-752C12C5172B}"/>
</file>

<file path=docProps/app.xml><?xml version="1.0" encoding="utf-8"?>
<Properties xmlns="http://schemas.openxmlformats.org/officeDocument/2006/extended-properties" xmlns:vt="http://schemas.openxmlformats.org/officeDocument/2006/docPropsVTypes">
  <TotalTime>0</TotalTime>
  <Words>2076</Words>
  <Application>Microsoft Office PowerPoint</Application>
  <PresentationFormat>Widescreen</PresentationFormat>
  <Paragraphs>152</Paragraphs>
  <Slides>13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Statin-Associated Side Effects</vt:lpstr>
      <vt:lpstr>Purpose</vt:lpstr>
      <vt:lpstr>Statin Side Effects: Rumored and True</vt:lpstr>
      <vt:lpstr>Statin-Associated Muscle Symptoms (SAMS)</vt:lpstr>
      <vt:lpstr>Type 2 Diabetes Mellitus</vt:lpstr>
      <vt:lpstr>Liver Problems</vt:lpstr>
      <vt:lpstr>Dementia</vt:lpstr>
      <vt:lpstr>Cataracts</vt:lpstr>
      <vt:lpstr>Cancer</vt:lpstr>
      <vt:lpstr>Steps to Addressing SASE</vt:lpstr>
      <vt:lpstr>&lt;&lt;Placeholder for center performance&gt;&gt;</vt:lpstr>
      <vt:lpstr>&lt;&lt;Placeholder for next steps&gt;&gt;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Kirley</dc:creator>
  <cp:lastModifiedBy>Kate Kirley</cp:lastModifiedBy>
  <cp:revision>1</cp:revision>
  <dcterms:created xsi:type="dcterms:W3CDTF">2020-01-15T21:40:39Z</dcterms:created>
  <dcterms:modified xsi:type="dcterms:W3CDTF">2020-01-15T21:40:53Z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0x010100455B0FD5FB0B024DBEA4D93F1E62CA24</vt:lpwstr>
  </property>
</Properties>
</file>