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83" r:id="rId5"/>
    <p:sldId id="315" r:id="rId6"/>
    <p:sldId id="310" r:id="rId7"/>
    <p:sldId id="289" r:id="rId8"/>
    <p:sldId id="311" r:id="rId9"/>
    <p:sldId id="290" r:id="rId10"/>
    <p:sldId id="291" r:id="rId11"/>
    <p:sldId id="293" r:id="rId12"/>
    <p:sldId id="294" r:id="rId13"/>
    <p:sldId id="312" r:id="rId14"/>
    <p:sldId id="313" r:id="rId15"/>
    <p:sldId id="296" r:id="rId16"/>
    <p:sldId id="298" r:id="rId17"/>
    <p:sldId id="300" r:id="rId18"/>
    <p:sldId id="304" r:id="rId19"/>
    <p:sldId id="305" r:id="rId20"/>
    <p:sldId id="306"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BDAE8-BB8B-7355-CB19-FCA7495627FA}" name="Meg Meador" initials="MM" userId="S::mmeador@NACHC.COM::f1d34c8b-318e-444b-ac80-0f47ee9a92bd" providerId="AD"/>
  <p188:author id="{EAD65AF0-EB07-9DB2-8EAB-754CD47153F4}" name="Rita Lewis" initials="RL" userId="S::RLewis@nachc.com::e79bf4d5-5cb1-4a2b-86a7-9cd1c38357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nia Gil" initials="SG" lastIdx="1" clrIdx="0">
    <p:extLst>
      <p:ext uri="{19B8F6BF-5375-455C-9EA6-DF929625EA0E}">
        <p15:presenceInfo xmlns:p15="http://schemas.microsoft.com/office/powerpoint/2012/main" userId="S::sgil@nachc.com::2ab1af10-cad8-4573-b842-ac9658e0d5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40A"/>
    <a:srgbClr val="004274"/>
    <a:srgbClr val="61ABC1"/>
    <a:srgbClr val="E9F5FC"/>
    <a:srgbClr val="CAE5FB"/>
    <a:srgbClr val="E1FAF7"/>
    <a:srgbClr val="67BCD7"/>
    <a:srgbClr val="004F8B"/>
    <a:srgbClr val="F59302"/>
    <a:srgbClr val="F77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8B9AD-338D-3A5E-A99E-497D7CFA4482}" v="67" dt="2023-04-10T16:50:36.23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0"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notesViewPr>
    <p:cSldViewPr snapToGrid="0">
      <p:cViewPr varScale="1">
        <p:scale>
          <a:sx n="96" d="100"/>
          <a:sy n="96" d="100"/>
        </p:scale>
        <p:origin x="36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Lewis" userId="e79bf4d5-5cb1-4a2b-86a7-9cd1c383579c" providerId="ADAL" clId="{F8E5D74D-7292-441E-9BF2-57AC11CA1566}"/>
    <pc:docChg chg="custSel modSld">
      <pc:chgData name="Rita Lewis" userId="e79bf4d5-5cb1-4a2b-86a7-9cd1c383579c" providerId="ADAL" clId="{F8E5D74D-7292-441E-9BF2-57AC11CA1566}" dt="2023-02-28T16:18:58.500" v="166" actId="20577"/>
      <pc:docMkLst>
        <pc:docMk/>
      </pc:docMkLst>
      <pc:sldChg chg="modNotesTx">
        <pc:chgData name="Rita Lewis" userId="e79bf4d5-5cb1-4a2b-86a7-9cd1c383579c" providerId="ADAL" clId="{F8E5D74D-7292-441E-9BF2-57AC11CA1566}" dt="2023-02-28T16:16:59.304" v="103" actId="20577"/>
        <pc:sldMkLst>
          <pc:docMk/>
          <pc:sldMk cId="1303767262" sldId="289"/>
        </pc:sldMkLst>
      </pc:sldChg>
      <pc:sldChg chg="modNotesTx">
        <pc:chgData name="Rita Lewis" userId="e79bf4d5-5cb1-4a2b-86a7-9cd1c383579c" providerId="ADAL" clId="{F8E5D74D-7292-441E-9BF2-57AC11CA1566}" dt="2023-02-28T16:18:58.500" v="166" actId="20577"/>
        <pc:sldMkLst>
          <pc:docMk/>
          <pc:sldMk cId="1288858013" sldId="298"/>
        </pc:sldMkLst>
      </pc:sldChg>
      <pc:sldChg chg="modNotesTx">
        <pc:chgData name="Rita Lewis" userId="e79bf4d5-5cb1-4a2b-86a7-9cd1c383579c" providerId="ADAL" clId="{F8E5D74D-7292-441E-9BF2-57AC11CA1566}" dt="2023-02-28T16:18:14.328" v="143" actId="20577"/>
        <pc:sldMkLst>
          <pc:docMk/>
          <pc:sldMk cId="1284130416" sldId="310"/>
        </pc:sldMkLst>
      </pc:sldChg>
    </pc:docChg>
  </pc:docChgLst>
  <pc:docChgLst>
    <pc:chgData name="Meg Meador" userId="f1d34c8b-318e-444b-ac80-0f47ee9a92bd" providerId="ADAL" clId="{B6A75BB5-D6AC-417C-97FA-02B791CE46CB}"/>
    <pc:docChg chg="undo custSel modSld">
      <pc:chgData name="Meg Meador" userId="f1d34c8b-318e-444b-ac80-0f47ee9a92bd" providerId="ADAL" clId="{B6A75BB5-D6AC-417C-97FA-02B791CE46CB}" dt="2023-04-10T17:50:08.911" v="17147" actId="20577"/>
      <pc:docMkLst>
        <pc:docMk/>
      </pc:docMkLst>
      <pc:sldChg chg="modNotesTx">
        <pc:chgData name="Meg Meador" userId="f1d34c8b-318e-444b-ac80-0f47ee9a92bd" providerId="ADAL" clId="{B6A75BB5-D6AC-417C-97FA-02B791CE46CB}" dt="2023-03-30T17:10:20.880" v="17" actId="20577"/>
        <pc:sldMkLst>
          <pc:docMk/>
          <pc:sldMk cId="4279405984" sldId="283"/>
        </pc:sldMkLst>
      </pc:sldChg>
      <pc:sldChg chg="modNotesTx">
        <pc:chgData name="Meg Meador" userId="f1d34c8b-318e-444b-ac80-0f47ee9a92bd" providerId="ADAL" clId="{B6A75BB5-D6AC-417C-97FA-02B791CE46CB}" dt="2023-03-30T18:14:07.578" v="1702" actId="20577"/>
        <pc:sldMkLst>
          <pc:docMk/>
          <pc:sldMk cId="1303767262" sldId="289"/>
        </pc:sldMkLst>
      </pc:sldChg>
      <pc:sldChg chg="modSp mod addCm modNotesTx">
        <pc:chgData name="Meg Meador" userId="f1d34c8b-318e-444b-ac80-0f47ee9a92bd" providerId="ADAL" clId="{B6A75BB5-D6AC-417C-97FA-02B791CE46CB}" dt="2023-03-30T20:30:10.925" v="3372" actId="20577"/>
        <pc:sldMkLst>
          <pc:docMk/>
          <pc:sldMk cId="1005991529" sldId="290"/>
        </pc:sldMkLst>
        <pc:spChg chg="mod">
          <ac:chgData name="Meg Meador" userId="f1d34c8b-318e-444b-ac80-0f47ee9a92bd" providerId="ADAL" clId="{B6A75BB5-D6AC-417C-97FA-02B791CE46CB}" dt="2023-03-30T20:08:40.706" v="1789" actId="20577"/>
          <ac:spMkLst>
            <pc:docMk/>
            <pc:sldMk cId="1005991529" sldId="290"/>
            <ac:spMk id="4" creationId="{2BDA89B6-ED99-AD45-9E2E-7BC2D8771252}"/>
          </ac:spMkLst>
        </pc:spChg>
      </pc:sldChg>
      <pc:sldChg chg="modSp mod addCm delCm modCm modNotesTx">
        <pc:chgData name="Meg Meador" userId="f1d34c8b-318e-444b-ac80-0f47ee9a92bd" providerId="ADAL" clId="{B6A75BB5-D6AC-417C-97FA-02B791CE46CB}" dt="2023-04-10T17:36:19.539" v="16722" actId="20577"/>
        <pc:sldMkLst>
          <pc:docMk/>
          <pc:sldMk cId="2119037695" sldId="291"/>
        </pc:sldMkLst>
        <pc:spChg chg="mod">
          <ac:chgData name="Meg Meador" userId="f1d34c8b-318e-444b-ac80-0f47ee9a92bd" providerId="ADAL" clId="{B6A75BB5-D6AC-417C-97FA-02B791CE46CB}" dt="2023-03-30T20:53:32.834" v="5357" actId="20577"/>
          <ac:spMkLst>
            <pc:docMk/>
            <pc:sldMk cId="2119037695" sldId="291"/>
            <ac:spMk id="7" creationId="{A5D67DF0-F88E-2F4F-A6E7-83F03C017773}"/>
          </ac:spMkLst>
        </pc:spChg>
      </pc:sldChg>
      <pc:sldChg chg="modNotesTx">
        <pc:chgData name="Meg Meador" userId="f1d34c8b-318e-444b-ac80-0f47ee9a92bd" providerId="ADAL" clId="{B6A75BB5-D6AC-417C-97FA-02B791CE46CB}" dt="2023-04-10T17:37:15.302" v="16727" actId="20577"/>
        <pc:sldMkLst>
          <pc:docMk/>
          <pc:sldMk cId="1309424311" sldId="293"/>
        </pc:sldMkLst>
      </pc:sldChg>
      <pc:sldChg chg="modNotesTx">
        <pc:chgData name="Meg Meador" userId="f1d34c8b-318e-444b-ac80-0f47ee9a92bd" providerId="ADAL" clId="{B6A75BB5-D6AC-417C-97FA-02B791CE46CB}" dt="2023-03-30T21:14:01.804" v="6623" actId="20577"/>
        <pc:sldMkLst>
          <pc:docMk/>
          <pc:sldMk cId="1927233869" sldId="294"/>
        </pc:sldMkLst>
      </pc:sldChg>
      <pc:sldChg chg="modNotesTx">
        <pc:chgData name="Meg Meador" userId="f1d34c8b-318e-444b-ac80-0f47ee9a92bd" providerId="ADAL" clId="{B6A75BB5-D6AC-417C-97FA-02B791CE46CB}" dt="2023-04-10T17:41:53.505" v="16769" actId="20577"/>
        <pc:sldMkLst>
          <pc:docMk/>
          <pc:sldMk cId="2755126184" sldId="296"/>
        </pc:sldMkLst>
      </pc:sldChg>
      <pc:sldChg chg="modSp mod modNotesTx">
        <pc:chgData name="Meg Meador" userId="f1d34c8b-318e-444b-ac80-0f47ee9a92bd" providerId="ADAL" clId="{B6A75BB5-D6AC-417C-97FA-02B791CE46CB}" dt="2023-04-10T17:42:55.093" v="16770" actId="6549"/>
        <pc:sldMkLst>
          <pc:docMk/>
          <pc:sldMk cId="795867346" sldId="300"/>
        </pc:sldMkLst>
        <pc:spChg chg="mod">
          <ac:chgData name="Meg Meador" userId="f1d34c8b-318e-444b-ac80-0f47ee9a92bd" providerId="ADAL" clId="{B6A75BB5-D6AC-417C-97FA-02B791CE46CB}" dt="2023-03-31T14:16:23.791" v="8039" actId="14100"/>
          <ac:spMkLst>
            <pc:docMk/>
            <pc:sldMk cId="795867346" sldId="300"/>
            <ac:spMk id="5" creationId="{7ED21943-A1C3-B342-AFF2-ABC3FBE59F23}"/>
          </ac:spMkLst>
        </pc:spChg>
      </pc:sldChg>
      <pc:sldChg chg="modNotesTx">
        <pc:chgData name="Meg Meador" userId="f1d34c8b-318e-444b-ac80-0f47ee9a92bd" providerId="ADAL" clId="{B6A75BB5-D6AC-417C-97FA-02B791CE46CB}" dt="2023-04-10T17:45:57.985" v="16985" actId="20577"/>
        <pc:sldMkLst>
          <pc:docMk/>
          <pc:sldMk cId="858468947" sldId="304"/>
        </pc:sldMkLst>
      </pc:sldChg>
      <pc:sldChg chg="modNotesTx">
        <pc:chgData name="Meg Meador" userId="f1d34c8b-318e-444b-ac80-0f47ee9a92bd" providerId="ADAL" clId="{B6A75BB5-D6AC-417C-97FA-02B791CE46CB}" dt="2023-04-10T17:48:49.364" v="17142" actId="20577"/>
        <pc:sldMkLst>
          <pc:docMk/>
          <pc:sldMk cId="2552160912" sldId="305"/>
        </pc:sldMkLst>
      </pc:sldChg>
      <pc:sldChg chg="addCm delCm modNotesTx">
        <pc:chgData name="Meg Meador" userId="f1d34c8b-318e-444b-ac80-0f47ee9a92bd" providerId="ADAL" clId="{B6A75BB5-D6AC-417C-97FA-02B791CE46CB}" dt="2023-04-10T17:49:47.322" v="17146" actId="6549"/>
        <pc:sldMkLst>
          <pc:docMk/>
          <pc:sldMk cId="3055924381" sldId="306"/>
        </pc:sldMkLst>
      </pc:sldChg>
      <pc:sldChg chg="modNotesTx">
        <pc:chgData name="Meg Meador" userId="f1d34c8b-318e-444b-ac80-0f47ee9a92bd" providerId="ADAL" clId="{B6A75BB5-D6AC-417C-97FA-02B791CE46CB}" dt="2023-04-10T17:50:08.911" v="17147" actId="20577"/>
        <pc:sldMkLst>
          <pc:docMk/>
          <pc:sldMk cId="2695266124" sldId="309"/>
        </pc:sldMkLst>
      </pc:sldChg>
      <pc:sldChg chg="modNotesTx">
        <pc:chgData name="Meg Meador" userId="f1d34c8b-318e-444b-ac80-0f47ee9a92bd" providerId="ADAL" clId="{B6A75BB5-D6AC-417C-97FA-02B791CE46CB}" dt="2023-03-30T18:01:29.083" v="782" actId="313"/>
        <pc:sldMkLst>
          <pc:docMk/>
          <pc:sldMk cId="4071367258" sldId="311"/>
        </pc:sldMkLst>
      </pc:sldChg>
      <pc:sldChg chg="modNotesTx">
        <pc:chgData name="Meg Meador" userId="f1d34c8b-318e-444b-ac80-0f47ee9a92bd" providerId="ADAL" clId="{B6A75BB5-D6AC-417C-97FA-02B791CE46CB}" dt="2023-04-10T17:38:57.151" v="16740" actId="20577"/>
        <pc:sldMkLst>
          <pc:docMk/>
          <pc:sldMk cId="3604299213" sldId="312"/>
        </pc:sldMkLst>
      </pc:sldChg>
      <pc:sldChg chg="modSp mod addCm delCm modNotesTx">
        <pc:chgData name="Meg Meador" userId="f1d34c8b-318e-444b-ac80-0f47ee9a92bd" providerId="ADAL" clId="{B6A75BB5-D6AC-417C-97FA-02B791CE46CB}" dt="2023-04-10T17:40:13.904" v="16746" actId="20577"/>
        <pc:sldMkLst>
          <pc:docMk/>
          <pc:sldMk cId="1199578774" sldId="313"/>
        </pc:sldMkLst>
        <pc:spChg chg="mod">
          <ac:chgData name="Meg Meador" userId="f1d34c8b-318e-444b-ac80-0f47ee9a92bd" providerId="ADAL" clId="{B6A75BB5-D6AC-417C-97FA-02B791CE46CB}" dt="2023-03-31T19:56:25.492" v="12855" actId="20577"/>
          <ac:spMkLst>
            <pc:docMk/>
            <pc:sldMk cId="1199578774" sldId="313"/>
            <ac:spMk id="5" creationId="{1FAE89C1-6448-8842-898B-19D1CB0051DF}"/>
          </ac:spMkLst>
        </pc:spChg>
      </pc:sldChg>
      <pc:sldChg chg="modSp mod addCm modCm modNotesTx">
        <pc:chgData name="Meg Meador" userId="f1d34c8b-318e-444b-ac80-0f47ee9a92bd" providerId="ADAL" clId="{B6A75BB5-D6AC-417C-97FA-02B791CE46CB}" dt="2023-03-30T17:24:11.050" v="271"/>
        <pc:sldMkLst>
          <pc:docMk/>
          <pc:sldMk cId="1231693402" sldId="315"/>
        </pc:sldMkLst>
        <pc:spChg chg="mod">
          <ac:chgData name="Meg Meador" userId="f1d34c8b-318e-444b-ac80-0f47ee9a92bd" providerId="ADAL" clId="{B6A75BB5-D6AC-417C-97FA-02B791CE46CB}" dt="2023-03-30T17:11:55.256" v="29" actId="20577"/>
          <ac:spMkLst>
            <pc:docMk/>
            <pc:sldMk cId="1231693402" sldId="315"/>
            <ac:spMk id="5" creationId="{33FB57F6-B6AE-B74F-AFBF-83F95D985F9B}"/>
          </ac:spMkLst>
        </pc:spChg>
      </pc:sldChg>
    </pc:docChg>
  </pc:docChgLst>
  <pc:docChgLst>
    <pc:chgData name="Guest User" userId="S::urn:spo:anon#21061ed28b62908a7983753d2786bbddf3406d3032fc0975dece21b700999faa::" providerId="AD" clId="Web-{CDBEA810-E43F-4643-572A-4DB2E58C5973}"/>
    <pc:docChg chg="modSld">
      <pc:chgData name="Guest User" userId="S::urn:spo:anon#21061ed28b62908a7983753d2786bbddf3406d3032fc0975dece21b700999faa::" providerId="AD" clId="Web-{CDBEA810-E43F-4643-572A-4DB2E58C5973}" dt="2023-03-16T22:34:10.909" v="40"/>
      <pc:docMkLst>
        <pc:docMk/>
      </pc:docMkLst>
      <pc:sldChg chg="modNotes">
        <pc:chgData name="Guest User" userId="S::urn:spo:anon#21061ed28b62908a7983753d2786bbddf3406d3032fc0975dece21b700999faa::" providerId="AD" clId="Web-{CDBEA810-E43F-4643-572A-4DB2E58C5973}" dt="2023-03-16T22:34:10.909" v="40"/>
        <pc:sldMkLst>
          <pc:docMk/>
          <pc:sldMk cId="1303767262" sldId="289"/>
        </pc:sldMkLst>
      </pc:sldChg>
      <pc:sldChg chg="modNotes">
        <pc:chgData name="Guest User" userId="S::urn:spo:anon#21061ed28b62908a7983753d2786bbddf3406d3032fc0975dece21b700999faa::" providerId="AD" clId="Web-{CDBEA810-E43F-4643-572A-4DB2E58C5973}" dt="2023-03-16T22:32:34.095" v="21"/>
        <pc:sldMkLst>
          <pc:docMk/>
          <pc:sldMk cId="3523861289" sldId="314"/>
        </pc:sldMkLst>
      </pc:sldChg>
    </pc:docChg>
  </pc:docChgLst>
  <pc:docChgLst>
    <pc:chgData name="Erica Weiss" userId="S::eweiss@nachc.com::05fc88b4-8312-4859-88b2-186ef6bba00a" providerId="AD" clId="Web-{0E18B9AD-338D-3A5E-A99E-497D7CFA4482}"/>
    <pc:docChg chg="modSld">
      <pc:chgData name="Erica Weiss" userId="S::eweiss@nachc.com::05fc88b4-8312-4859-88b2-186ef6bba00a" providerId="AD" clId="Web-{0E18B9AD-338D-3A5E-A99E-497D7CFA4482}" dt="2023-04-10T16:53:30.943" v="1361"/>
      <pc:docMkLst>
        <pc:docMk/>
      </pc:docMkLst>
      <pc:sldChg chg="modNotes">
        <pc:chgData name="Erica Weiss" userId="S::eweiss@nachc.com::05fc88b4-8312-4859-88b2-186ef6bba00a" providerId="AD" clId="Web-{0E18B9AD-338D-3A5E-A99E-497D7CFA4482}" dt="2023-04-10T13:59:49.004" v="9"/>
        <pc:sldMkLst>
          <pc:docMk/>
          <pc:sldMk cId="4279405984" sldId="283"/>
        </pc:sldMkLst>
      </pc:sldChg>
      <pc:sldChg chg="modNotes">
        <pc:chgData name="Erica Weiss" userId="S::eweiss@nachc.com::05fc88b4-8312-4859-88b2-186ef6bba00a" providerId="AD" clId="Web-{0E18B9AD-338D-3A5E-A99E-497D7CFA4482}" dt="2023-04-10T14:28:26.222" v="268"/>
        <pc:sldMkLst>
          <pc:docMk/>
          <pc:sldMk cId="1303767262" sldId="289"/>
        </pc:sldMkLst>
      </pc:sldChg>
      <pc:sldChg chg="modSp modNotes">
        <pc:chgData name="Erica Weiss" userId="S::eweiss@nachc.com::05fc88b4-8312-4859-88b2-186ef6bba00a" providerId="AD" clId="Web-{0E18B9AD-338D-3A5E-A99E-497D7CFA4482}" dt="2023-04-10T14:44:45.045" v="380"/>
        <pc:sldMkLst>
          <pc:docMk/>
          <pc:sldMk cId="1005991529" sldId="290"/>
        </pc:sldMkLst>
        <pc:spChg chg="mod">
          <ac:chgData name="Erica Weiss" userId="S::eweiss@nachc.com::05fc88b4-8312-4859-88b2-186ef6bba00a" providerId="AD" clId="Web-{0E18B9AD-338D-3A5E-A99E-497D7CFA4482}" dt="2023-04-10T14:30:55.664" v="288" actId="20577"/>
          <ac:spMkLst>
            <pc:docMk/>
            <pc:sldMk cId="1005991529" sldId="290"/>
            <ac:spMk id="5" creationId="{DFA7C711-9252-3143-9C12-D0BCE8CF6F18}"/>
          </ac:spMkLst>
        </pc:spChg>
      </pc:sldChg>
      <pc:sldChg chg="modSp modCm modNotes">
        <pc:chgData name="Erica Weiss" userId="S::eweiss@nachc.com::05fc88b4-8312-4859-88b2-186ef6bba00a" providerId="AD" clId="Web-{0E18B9AD-338D-3A5E-A99E-497D7CFA4482}" dt="2023-04-10T14:54:56.859" v="446"/>
        <pc:sldMkLst>
          <pc:docMk/>
          <pc:sldMk cId="2119037695" sldId="291"/>
        </pc:sldMkLst>
        <pc:spChg chg="mod">
          <ac:chgData name="Erica Weiss" userId="S::eweiss@nachc.com::05fc88b4-8312-4859-88b2-186ef6bba00a" providerId="AD" clId="Web-{0E18B9AD-338D-3A5E-A99E-497D7CFA4482}" dt="2023-04-10T14:45:37.344" v="383" actId="20577"/>
          <ac:spMkLst>
            <pc:docMk/>
            <pc:sldMk cId="2119037695" sldId="291"/>
            <ac:spMk id="7" creationId="{A5D67DF0-F88E-2F4F-A6E7-83F03C017773}"/>
          </ac:spMkLst>
        </pc:spChg>
      </pc:sldChg>
      <pc:sldChg chg="modNotes">
        <pc:chgData name="Erica Weiss" userId="S::eweiss@nachc.com::05fc88b4-8312-4859-88b2-186ef6bba00a" providerId="AD" clId="Web-{0E18B9AD-338D-3A5E-A99E-497D7CFA4482}" dt="2023-04-10T15:14:33.406" v="590"/>
        <pc:sldMkLst>
          <pc:docMk/>
          <pc:sldMk cId="1309424311" sldId="293"/>
        </pc:sldMkLst>
      </pc:sldChg>
      <pc:sldChg chg="modNotes">
        <pc:chgData name="Erica Weiss" userId="S::eweiss@nachc.com::05fc88b4-8312-4859-88b2-186ef6bba00a" providerId="AD" clId="Web-{0E18B9AD-338D-3A5E-A99E-497D7CFA4482}" dt="2023-04-10T15:23:58.531" v="819"/>
        <pc:sldMkLst>
          <pc:docMk/>
          <pc:sldMk cId="1927233869" sldId="294"/>
        </pc:sldMkLst>
      </pc:sldChg>
      <pc:sldChg chg="modNotes">
        <pc:chgData name="Erica Weiss" userId="S::eweiss@nachc.com::05fc88b4-8312-4859-88b2-186ef6bba00a" providerId="AD" clId="Web-{0E18B9AD-338D-3A5E-A99E-497D7CFA4482}" dt="2023-04-10T15:56:30.287" v="1018"/>
        <pc:sldMkLst>
          <pc:docMk/>
          <pc:sldMk cId="2755126184" sldId="296"/>
        </pc:sldMkLst>
      </pc:sldChg>
      <pc:sldChg chg="modNotes">
        <pc:chgData name="Erica Weiss" userId="S::eweiss@nachc.com::05fc88b4-8312-4859-88b2-186ef6bba00a" providerId="AD" clId="Web-{0E18B9AD-338D-3A5E-A99E-497D7CFA4482}" dt="2023-04-10T16:01:37.608" v="1098"/>
        <pc:sldMkLst>
          <pc:docMk/>
          <pc:sldMk cId="795867346" sldId="300"/>
        </pc:sldMkLst>
      </pc:sldChg>
      <pc:sldChg chg="modNotes">
        <pc:chgData name="Erica Weiss" userId="S::eweiss@nachc.com::05fc88b4-8312-4859-88b2-186ef6bba00a" providerId="AD" clId="Web-{0E18B9AD-338D-3A5E-A99E-497D7CFA4482}" dt="2023-04-10T16:39:51.526" v="1121"/>
        <pc:sldMkLst>
          <pc:docMk/>
          <pc:sldMk cId="858468947" sldId="304"/>
        </pc:sldMkLst>
      </pc:sldChg>
      <pc:sldChg chg="modNotes">
        <pc:chgData name="Erica Weiss" userId="S::eweiss@nachc.com::05fc88b4-8312-4859-88b2-186ef6bba00a" providerId="AD" clId="Web-{0E18B9AD-338D-3A5E-A99E-497D7CFA4482}" dt="2023-04-10T16:44:58.833" v="1185"/>
        <pc:sldMkLst>
          <pc:docMk/>
          <pc:sldMk cId="2552160912" sldId="305"/>
        </pc:sldMkLst>
      </pc:sldChg>
      <pc:sldChg chg="modSp modNotes">
        <pc:chgData name="Erica Weiss" userId="S::eweiss@nachc.com::05fc88b4-8312-4859-88b2-186ef6bba00a" providerId="AD" clId="Web-{0E18B9AD-338D-3A5E-A99E-497D7CFA4482}" dt="2023-04-10T16:50:33.609" v="1310"/>
        <pc:sldMkLst>
          <pc:docMk/>
          <pc:sldMk cId="3055924381" sldId="306"/>
        </pc:sldMkLst>
        <pc:spChg chg="mod">
          <ac:chgData name="Erica Weiss" userId="S::eweiss@nachc.com::05fc88b4-8312-4859-88b2-186ef6bba00a" providerId="AD" clId="Web-{0E18B9AD-338D-3A5E-A99E-497D7CFA4482}" dt="2023-04-10T16:45:35.537" v="1188" actId="20577"/>
          <ac:spMkLst>
            <pc:docMk/>
            <pc:sldMk cId="3055924381" sldId="306"/>
            <ac:spMk id="5" creationId="{9C7C4EB9-D490-CD4A-BA54-20BD9E79142D}"/>
          </ac:spMkLst>
        </pc:spChg>
      </pc:sldChg>
      <pc:sldChg chg="modNotes">
        <pc:chgData name="Erica Weiss" userId="S::eweiss@nachc.com::05fc88b4-8312-4859-88b2-186ef6bba00a" providerId="AD" clId="Web-{0E18B9AD-338D-3A5E-A99E-497D7CFA4482}" dt="2023-04-10T16:53:30.943" v="1361"/>
        <pc:sldMkLst>
          <pc:docMk/>
          <pc:sldMk cId="2695266124" sldId="309"/>
        </pc:sldMkLst>
      </pc:sldChg>
      <pc:sldChg chg="modSp modNotes">
        <pc:chgData name="Erica Weiss" userId="S::eweiss@nachc.com::05fc88b4-8312-4859-88b2-186ef6bba00a" providerId="AD" clId="Web-{0E18B9AD-338D-3A5E-A99E-497D7CFA4482}" dt="2023-04-10T14:41:28.884" v="353" actId="20577"/>
        <pc:sldMkLst>
          <pc:docMk/>
          <pc:sldMk cId="4071367258" sldId="311"/>
        </pc:sldMkLst>
        <pc:spChg chg="mod">
          <ac:chgData name="Erica Weiss" userId="S::eweiss@nachc.com::05fc88b4-8312-4859-88b2-186ef6bba00a" providerId="AD" clId="Web-{0E18B9AD-338D-3A5E-A99E-497D7CFA4482}" dt="2023-04-10T14:41:28.884" v="353" actId="20577"/>
          <ac:spMkLst>
            <pc:docMk/>
            <pc:sldMk cId="4071367258" sldId="311"/>
            <ac:spMk id="6" creationId="{0A9D8BFF-E39E-FF4E-9C2A-03BF960D2715}"/>
          </ac:spMkLst>
        </pc:spChg>
      </pc:sldChg>
      <pc:sldChg chg="modSp modNotes">
        <pc:chgData name="Erica Weiss" userId="S::eweiss@nachc.com::05fc88b4-8312-4859-88b2-186ef6bba00a" providerId="AD" clId="Web-{0E18B9AD-338D-3A5E-A99E-497D7CFA4482}" dt="2023-04-10T15:32:45.186" v="846"/>
        <pc:sldMkLst>
          <pc:docMk/>
          <pc:sldMk cId="3604299213" sldId="312"/>
        </pc:sldMkLst>
        <pc:spChg chg="mod">
          <ac:chgData name="Erica Weiss" userId="S::eweiss@nachc.com::05fc88b4-8312-4859-88b2-186ef6bba00a" providerId="AD" clId="Web-{0E18B9AD-338D-3A5E-A99E-497D7CFA4482}" dt="2023-04-10T15:24:37.704" v="823" actId="1076"/>
          <ac:spMkLst>
            <pc:docMk/>
            <pc:sldMk cId="3604299213" sldId="312"/>
            <ac:spMk id="4" creationId="{0A673678-6C94-6247-8453-8622C46F8598}"/>
          </ac:spMkLst>
        </pc:spChg>
        <pc:spChg chg="mod">
          <ac:chgData name="Erica Weiss" userId="S::eweiss@nachc.com::05fc88b4-8312-4859-88b2-186ef6bba00a" providerId="AD" clId="Web-{0E18B9AD-338D-3A5E-A99E-497D7CFA4482}" dt="2023-04-10T15:24:33.579" v="822" actId="14100"/>
          <ac:spMkLst>
            <pc:docMk/>
            <pc:sldMk cId="3604299213" sldId="312"/>
            <ac:spMk id="5" creationId="{789172E3-A4FD-6042-91F8-F7C83AD83387}"/>
          </ac:spMkLst>
        </pc:spChg>
      </pc:sldChg>
      <pc:sldChg chg="modNotes">
        <pc:chgData name="Erica Weiss" userId="S::eweiss@nachc.com::05fc88b4-8312-4859-88b2-186ef6bba00a" providerId="AD" clId="Web-{0E18B9AD-338D-3A5E-A99E-497D7CFA4482}" dt="2023-04-10T15:39:10.681" v="912"/>
        <pc:sldMkLst>
          <pc:docMk/>
          <pc:sldMk cId="1199578774" sldId="313"/>
        </pc:sldMkLst>
      </pc:sldChg>
      <pc:sldChg chg="modNotes">
        <pc:chgData name="Erica Weiss" userId="S::eweiss@nachc.com::05fc88b4-8312-4859-88b2-186ef6bba00a" providerId="AD" clId="Web-{0E18B9AD-338D-3A5E-A99E-497D7CFA4482}" dt="2023-04-10T14:37:46.847" v="305"/>
        <pc:sldMkLst>
          <pc:docMk/>
          <pc:sldMk cId="1231693402" sldId="315"/>
        </pc:sldMkLst>
      </pc:sldChg>
    </pc:docChg>
  </pc:docChgLst>
  <pc:docChgLst>
    <pc:chgData name="Rita Lewis" userId="e79bf4d5-5cb1-4a2b-86a7-9cd1c383579c" providerId="ADAL" clId="{F36F6727-E93C-4C75-B71B-7078B5D73537}"/>
    <pc:docChg chg="undo custSel addSld delSld modSld delMainMaster">
      <pc:chgData name="Rita Lewis" userId="e79bf4d5-5cb1-4a2b-86a7-9cd1c383579c" providerId="ADAL" clId="{F36F6727-E93C-4C75-B71B-7078B5D73537}" dt="2023-04-05T17:53:26.496" v="895"/>
      <pc:docMkLst>
        <pc:docMk/>
      </pc:docMkLst>
      <pc:sldChg chg="modNotesTx">
        <pc:chgData name="Rita Lewis" userId="e79bf4d5-5cb1-4a2b-86a7-9cd1c383579c" providerId="ADAL" clId="{F36F6727-E93C-4C75-B71B-7078B5D73537}" dt="2023-03-21T12:33:10.541" v="4" actId="20577"/>
        <pc:sldMkLst>
          <pc:docMk/>
          <pc:sldMk cId="4279405984" sldId="283"/>
        </pc:sldMkLst>
      </pc:sldChg>
      <pc:sldChg chg="modNotesTx">
        <pc:chgData name="Rita Lewis" userId="e79bf4d5-5cb1-4a2b-86a7-9cd1c383579c" providerId="ADAL" clId="{F36F6727-E93C-4C75-B71B-7078B5D73537}" dt="2023-03-29T14:32:32.620" v="133" actId="20577"/>
        <pc:sldMkLst>
          <pc:docMk/>
          <pc:sldMk cId="1303767262" sldId="289"/>
        </pc:sldMkLst>
      </pc:sldChg>
      <pc:sldChg chg="delCm modCm modNotesTx">
        <pc:chgData name="Rita Lewis" userId="e79bf4d5-5cb1-4a2b-86a7-9cd1c383579c" providerId="ADAL" clId="{F36F6727-E93C-4C75-B71B-7078B5D73537}" dt="2023-04-05T17:53:26.496" v="895"/>
        <pc:sldMkLst>
          <pc:docMk/>
          <pc:sldMk cId="1005991529" sldId="290"/>
        </pc:sldMkLst>
      </pc:sldChg>
      <pc:sldChg chg="modCm modNotesTx">
        <pc:chgData name="Rita Lewis" userId="e79bf4d5-5cb1-4a2b-86a7-9cd1c383579c" providerId="ADAL" clId="{F36F6727-E93C-4C75-B71B-7078B5D73537}" dt="2023-04-03T20:40:03.167" v="241"/>
        <pc:sldMkLst>
          <pc:docMk/>
          <pc:sldMk cId="2119037695" sldId="291"/>
        </pc:sldMkLst>
      </pc:sldChg>
      <pc:sldChg chg="modNotesTx">
        <pc:chgData name="Rita Lewis" userId="e79bf4d5-5cb1-4a2b-86a7-9cd1c383579c" providerId="ADAL" clId="{F36F6727-E93C-4C75-B71B-7078B5D73537}" dt="2023-03-29T14:33:29.230" v="146" actId="20577"/>
        <pc:sldMkLst>
          <pc:docMk/>
          <pc:sldMk cId="1309424311" sldId="293"/>
        </pc:sldMkLst>
      </pc:sldChg>
      <pc:sldChg chg="modNotesTx">
        <pc:chgData name="Rita Lewis" userId="e79bf4d5-5cb1-4a2b-86a7-9cd1c383579c" providerId="ADAL" clId="{F36F6727-E93C-4C75-B71B-7078B5D73537}" dt="2023-03-29T14:33:46.897" v="148" actId="20577"/>
        <pc:sldMkLst>
          <pc:docMk/>
          <pc:sldMk cId="1927233869" sldId="294"/>
        </pc:sldMkLst>
      </pc:sldChg>
      <pc:sldChg chg="modNotesTx">
        <pc:chgData name="Rita Lewis" userId="e79bf4d5-5cb1-4a2b-86a7-9cd1c383579c" providerId="ADAL" clId="{F36F6727-E93C-4C75-B71B-7078B5D73537}" dt="2023-03-29T14:53:27.976" v="150" actId="20577"/>
        <pc:sldMkLst>
          <pc:docMk/>
          <pc:sldMk cId="2755126184" sldId="296"/>
        </pc:sldMkLst>
      </pc:sldChg>
      <pc:sldChg chg="modCm">
        <pc:chgData name="Rita Lewis" userId="e79bf4d5-5cb1-4a2b-86a7-9cd1c383579c" providerId="ADAL" clId="{F36F6727-E93C-4C75-B71B-7078B5D73537}" dt="2023-04-03T18:53:24.240" v="239"/>
        <pc:sldMkLst>
          <pc:docMk/>
          <pc:sldMk cId="3055924381" sldId="306"/>
        </pc:sldMkLst>
      </pc:sldChg>
      <pc:sldChg chg="modNotesTx">
        <pc:chgData name="Rita Lewis" userId="e79bf4d5-5cb1-4a2b-86a7-9cd1c383579c" providerId="ADAL" clId="{F36F6727-E93C-4C75-B71B-7078B5D73537}" dt="2023-03-29T19:08:46.347" v="231" actId="33524"/>
        <pc:sldMkLst>
          <pc:docMk/>
          <pc:sldMk cId="4071367258" sldId="311"/>
        </pc:sldMkLst>
      </pc:sldChg>
      <pc:sldChg chg="modNotesTx">
        <pc:chgData name="Rita Lewis" userId="e79bf4d5-5cb1-4a2b-86a7-9cd1c383579c" providerId="ADAL" clId="{F36F6727-E93C-4C75-B71B-7078B5D73537}" dt="2023-03-29T18:48:20.152" v="230" actId="20577"/>
        <pc:sldMkLst>
          <pc:docMk/>
          <pc:sldMk cId="3604299213" sldId="312"/>
        </pc:sldMkLst>
      </pc:sldChg>
      <pc:sldChg chg="addSp delSp mod modCm modNotesTx">
        <pc:chgData name="Rita Lewis" userId="e79bf4d5-5cb1-4a2b-86a7-9cd1c383579c" providerId="ADAL" clId="{F36F6727-E93C-4C75-B71B-7078B5D73537}" dt="2023-04-03T21:12:17.794" v="243"/>
        <pc:sldMkLst>
          <pc:docMk/>
          <pc:sldMk cId="1199578774" sldId="313"/>
        </pc:sldMkLst>
        <pc:spChg chg="add del">
          <ac:chgData name="Rita Lewis" userId="e79bf4d5-5cb1-4a2b-86a7-9cd1c383579c" providerId="ADAL" clId="{F36F6727-E93C-4C75-B71B-7078B5D73537}" dt="2023-03-29T19:31:51.023" v="233" actId="22"/>
          <ac:spMkLst>
            <pc:docMk/>
            <pc:sldMk cId="1199578774" sldId="313"/>
            <ac:spMk id="8" creationId="{6ABE132F-CD92-0321-BE75-BE63C72CFF11}"/>
          </ac:spMkLst>
        </pc:spChg>
      </pc:sldChg>
      <pc:sldChg chg="del">
        <pc:chgData name="Rita Lewis" userId="e79bf4d5-5cb1-4a2b-86a7-9cd1c383579c" providerId="ADAL" clId="{F36F6727-E93C-4C75-B71B-7078B5D73537}" dt="2023-03-21T12:33:38.683" v="6" actId="47"/>
        <pc:sldMkLst>
          <pc:docMk/>
          <pc:sldMk cId="3523861289" sldId="314"/>
        </pc:sldMkLst>
      </pc:sldChg>
      <pc:sldChg chg="add delCm modCm modNotesTx">
        <pc:chgData name="Rita Lewis" userId="e79bf4d5-5cb1-4a2b-86a7-9cd1c383579c" providerId="ADAL" clId="{F36F6727-E93C-4C75-B71B-7078B5D73537}" dt="2023-04-04T15:45:55.971" v="894" actId="313"/>
        <pc:sldMkLst>
          <pc:docMk/>
          <pc:sldMk cId="1231693402" sldId="315"/>
        </pc:sldMkLst>
      </pc:sldChg>
      <pc:sldMasterChg chg="del delSldLayout">
        <pc:chgData name="Rita Lewis" userId="e79bf4d5-5cb1-4a2b-86a7-9cd1c383579c" providerId="ADAL" clId="{F36F6727-E93C-4C75-B71B-7078B5D73537}" dt="2023-03-21T12:33:38.683" v="6" actId="47"/>
        <pc:sldMasterMkLst>
          <pc:docMk/>
          <pc:sldMasterMk cId="2875501922" sldId="2147483687"/>
        </pc:sldMasterMkLst>
        <pc:sldLayoutChg chg="del">
          <pc:chgData name="Rita Lewis" userId="e79bf4d5-5cb1-4a2b-86a7-9cd1c383579c" providerId="ADAL" clId="{F36F6727-E93C-4C75-B71B-7078B5D73537}" dt="2023-03-21T12:33:38.683" v="6" actId="47"/>
          <pc:sldLayoutMkLst>
            <pc:docMk/>
            <pc:sldMasterMk cId="2875501922" sldId="2147483687"/>
            <pc:sldLayoutMk cId="2724035940" sldId="2147483688"/>
          </pc:sldLayoutMkLst>
        </pc:sldLayoutChg>
        <pc:sldLayoutChg chg="del">
          <pc:chgData name="Rita Lewis" userId="e79bf4d5-5cb1-4a2b-86a7-9cd1c383579c" providerId="ADAL" clId="{F36F6727-E93C-4C75-B71B-7078B5D73537}" dt="2023-03-21T12:33:38.683" v="6" actId="47"/>
          <pc:sldLayoutMkLst>
            <pc:docMk/>
            <pc:sldMasterMk cId="2875501922" sldId="2147483687"/>
            <pc:sldLayoutMk cId="4250042143" sldId="2147483689"/>
          </pc:sldLayoutMkLst>
        </pc:sldLayoutChg>
        <pc:sldLayoutChg chg="del">
          <pc:chgData name="Rita Lewis" userId="e79bf4d5-5cb1-4a2b-86a7-9cd1c383579c" providerId="ADAL" clId="{F36F6727-E93C-4C75-B71B-7078B5D73537}" dt="2023-03-21T12:33:38.683" v="6" actId="47"/>
          <pc:sldLayoutMkLst>
            <pc:docMk/>
            <pc:sldMasterMk cId="2875501922" sldId="2147483687"/>
            <pc:sldLayoutMk cId="2883873269" sldId="2147483690"/>
          </pc:sldLayoutMkLst>
        </pc:sldLayoutChg>
        <pc:sldLayoutChg chg="del">
          <pc:chgData name="Rita Lewis" userId="e79bf4d5-5cb1-4a2b-86a7-9cd1c383579c" providerId="ADAL" clId="{F36F6727-E93C-4C75-B71B-7078B5D73537}" dt="2023-03-21T12:33:38.683" v="6" actId="47"/>
          <pc:sldLayoutMkLst>
            <pc:docMk/>
            <pc:sldMasterMk cId="2875501922" sldId="2147483687"/>
            <pc:sldLayoutMk cId="216462514" sldId="21474836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1DD5F5-A149-4C49-9A25-A934D1E431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26200C-A800-474E-BFFD-C93DF242A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6F1F1-20B7-9A4E-BACD-82D801CC7E36}" type="datetimeFigureOut">
              <a:rPr lang="en-US" smtClean="0"/>
              <a:t>4/10/2023</a:t>
            </a:fld>
            <a:endParaRPr lang="en-US"/>
          </a:p>
        </p:txBody>
      </p:sp>
      <p:sp>
        <p:nvSpPr>
          <p:cNvPr id="4" name="Footer Placeholder 3">
            <a:extLst>
              <a:ext uri="{FF2B5EF4-FFF2-40B4-BE49-F238E27FC236}">
                <a16:creationId xmlns:a16="http://schemas.microsoft.com/office/drawing/2014/main" id="{D8B51ACA-9CF5-884D-8176-56C38FFC6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8505A9-0775-074B-9000-688EE9795F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4D3F0-3DB7-D24F-8EA5-A89A09B9D294}" type="slidenum">
              <a:rPr lang="en-US" smtClean="0"/>
              <a:t>‹#›</a:t>
            </a:fld>
            <a:endParaRPr lang="en-US"/>
          </a:p>
        </p:txBody>
      </p:sp>
    </p:spTree>
    <p:extLst>
      <p:ext uri="{BB962C8B-B14F-4D97-AF65-F5344CB8AC3E}">
        <p14:creationId xmlns:p14="http://schemas.microsoft.com/office/powerpoint/2010/main" val="6755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76FFE-0C74-1C48-ACFB-40CDB841E0FF}"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46209-2136-F44B-918E-10CBFA1D56FB}" type="slidenum">
              <a:rPr lang="en-US" smtClean="0"/>
              <a:t>‹#›</a:t>
            </a:fld>
            <a:endParaRPr lang="en-US"/>
          </a:p>
        </p:txBody>
      </p:sp>
    </p:spTree>
    <p:extLst>
      <p:ext uri="{BB962C8B-B14F-4D97-AF65-F5344CB8AC3E}">
        <p14:creationId xmlns:p14="http://schemas.microsoft.com/office/powerpoint/2010/main" val="31389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161/cir.000000000000105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achc.org/wp-content/uploads/2020/11/NACHC-Statin-Guideline-Snapshot-Generic.pptx"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achc.org/wp-content/uploads/2020/11/Statin-Clinical-Inertia-Assessment-Tool.xls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This </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Did You Knows</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and Quick Tips slide set distills down the most important information, ideas, and actions to prevent heart attacks and strokes into a format that can be digested quickly and used through a variety of communication channels.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We hope this helps you and your organization </a:t>
            </a:r>
            <a:r>
              <a:rPr lang="en-US" sz="1800" dirty="0">
                <a:latin typeface="Calibri"/>
                <a:ea typeface="Calibri" panose="020F0502020204030204" pitchFamily="34" charset="0"/>
                <a:cs typeface="Calibri"/>
              </a:rPr>
              <a:t>offer</a:t>
            </a:r>
            <a:r>
              <a:rPr lang="en-US" sz="1800" dirty="0">
                <a:effectLst/>
                <a:latin typeface="Calibri"/>
                <a:ea typeface="Calibri" panose="020F0502020204030204" pitchFamily="34" charset="0"/>
                <a:cs typeface="Calibri"/>
              </a:rPr>
              <a:t> your busy clinicians and care teams the right information in a format that works for you to achieve your improvement goals. This slide deck complements the document version also called "</a:t>
            </a:r>
            <a:r>
              <a:rPr lang="en-US" sz="1800" i="1" dirty="0">
                <a:effectLst/>
                <a:latin typeface="Calibri"/>
                <a:ea typeface="Calibri" panose="020F0502020204030204" pitchFamily="34" charset="0"/>
                <a:cs typeface="Calibri"/>
              </a:rPr>
              <a:t>Did You Knows and Quick Tips to Prevent Heart Attacks and Strokes".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The slides include talking points to make the content easy to deliver. You may use one or a few slides at a time</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or mix and match them</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 </a:t>
            </a:r>
            <a:r>
              <a:rPr lang="en-US" sz="1800" dirty="0">
                <a:latin typeface="Calibri"/>
                <a:ea typeface="Calibri" panose="020F0502020204030204" pitchFamily="34" charset="0"/>
                <a:cs typeface="Calibri"/>
              </a:rPr>
              <a:t>Use</a:t>
            </a:r>
            <a:r>
              <a:rPr lang="en-US" sz="1800" dirty="0">
                <a:effectLst/>
                <a:latin typeface="Calibri"/>
                <a:ea typeface="Calibri" panose="020F0502020204030204" pitchFamily="34" charset="0"/>
                <a:cs typeface="Calibri"/>
              </a:rPr>
              <a:t> them any way you like </a:t>
            </a:r>
            <a:r>
              <a:rPr lang="en-US" sz="1800" dirty="0">
                <a:latin typeface="Calibri"/>
                <a:ea typeface="Calibri" panose="020F0502020204030204" pitchFamily="34" charset="0"/>
                <a:cs typeface="Calibri"/>
              </a:rPr>
              <a:t>with</a:t>
            </a:r>
            <a:r>
              <a:rPr lang="en-US" sz="1800" dirty="0">
                <a:effectLst/>
                <a:latin typeface="Calibri"/>
                <a:ea typeface="Calibri" panose="020F0502020204030204" pitchFamily="34" charset="0"/>
                <a:cs typeface="Calibri"/>
              </a:rPr>
              <a:t> other learnings and presentations, etc. We hope you find this resource useful and look forward to any feedback you might have. Please send comments to: nachcmillionhearts@nachc.org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click here for the latest version of this PPT. [coming]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NACHC Million Hearts Team</a:t>
            </a: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1</a:t>
            </a:fld>
            <a:endParaRPr lang="en-US"/>
          </a:p>
        </p:txBody>
      </p:sp>
    </p:spTree>
    <p:extLst>
      <p:ext uri="{BB962C8B-B14F-4D97-AF65-F5344CB8AC3E}">
        <p14:creationId xmlns:p14="http://schemas.microsoft.com/office/powerpoint/2010/main" val="169005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a:ea typeface="Calibri" panose="020F0502020204030204" pitchFamily="34" charset="0"/>
                <a:cs typeface="Calibri"/>
              </a:rPr>
              <a:t>As care providers, we strive to provide the best care for all of our patients. </a:t>
            </a:r>
            <a:r>
              <a:rPr lang="en-US" sz="1800" dirty="0">
                <a:latin typeface="Calibri"/>
                <a:ea typeface="Calibri" panose="020F0502020204030204" pitchFamily="34" charset="0"/>
                <a:cs typeface="Calibri"/>
              </a:rPr>
              <a:t>Our</a:t>
            </a:r>
            <a:r>
              <a:rPr lang="en-US" sz="1800" dirty="0">
                <a:effectLst/>
                <a:latin typeface="Calibri"/>
                <a:ea typeface="Calibri" panose="020F0502020204030204" pitchFamily="34" charset="0"/>
                <a:cs typeface="Calibri"/>
              </a:rPr>
              <a:t> intention </a:t>
            </a:r>
            <a:r>
              <a:rPr lang="en-US" sz="1800" dirty="0">
                <a:latin typeface="Calibri"/>
                <a:ea typeface="Calibri" panose="020F0502020204030204" pitchFamily="34" charset="0"/>
                <a:cs typeface="Calibri"/>
              </a:rPr>
              <a:t>should be </a:t>
            </a:r>
            <a:r>
              <a:rPr lang="en-US" sz="1800" dirty="0">
                <a:effectLst/>
                <a:latin typeface="Calibri"/>
                <a:ea typeface="Calibri" panose="020F0502020204030204" pitchFamily="34" charset="0"/>
                <a:cs typeface="Calibri"/>
              </a:rPr>
              <a:t>to ensure all patients receive equitable care</a:t>
            </a:r>
            <a:r>
              <a:rPr lang="en-US" sz="1800" dirty="0">
                <a:latin typeface="Calibri"/>
                <a:ea typeface="Calibri" panose="020F0502020204030204" pitchFamily="34" charset="0"/>
                <a:cs typeface="Calibri"/>
              </a:rPr>
              <a:t> - </a:t>
            </a:r>
            <a:r>
              <a:rPr lang="en-US" sz="1800" dirty="0">
                <a:effectLst/>
                <a:latin typeface="Calibri"/>
                <a:ea typeface="Calibri" panose="020F0502020204030204" pitchFamily="34" charset="0"/>
                <a:cs typeface="Calibri"/>
              </a:rPr>
              <a:t>but sometimes we fall short. In statin prescribing, data show that women are less likely to be prescribed a statin than men – even when they have high-risk factors, such as clinical ASCVD. When NACHC reviewed our own Million Hearts data, we</a:t>
            </a:r>
            <a:r>
              <a:rPr lang="en-US" sz="1800" dirty="0">
                <a:latin typeface="Calibri"/>
                <a:ea typeface="Calibri" panose="020F0502020204030204" pitchFamily="34" charset="0"/>
                <a:cs typeface="Calibri"/>
              </a:rPr>
              <a:t> found</a:t>
            </a:r>
            <a:r>
              <a:rPr lang="en-US" sz="1800" dirty="0">
                <a:effectLst/>
                <a:latin typeface="Calibri"/>
                <a:ea typeface="Calibri" panose="020F0502020204030204" pitchFamily="34" charset="0"/>
                <a:cs typeface="Calibri"/>
              </a:rPr>
              <a:t> that female patients with clinical ASCVD were half as likely to receive a statin prescription than male patients with</a:t>
            </a:r>
            <a:r>
              <a:rPr lang="en-US" sz="1800" dirty="0">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ASCVD. This prescribing disparity can lead to tragic</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avoidable health outcomes for women.</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Calibri"/>
              </a:rPr>
              <a:t>One way to combat cholesterol management disparities is to look at prescribing data </a:t>
            </a:r>
            <a:r>
              <a:rPr lang="en-US" sz="1800" dirty="0">
                <a:latin typeface="Calibri"/>
                <a:ea typeface="Calibri" panose="020F0502020204030204" pitchFamily="34" charset="0"/>
                <a:cs typeface="Calibri"/>
              </a:rPr>
              <a:t>for </a:t>
            </a:r>
            <a:r>
              <a:rPr lang="en-US" sz="1800" dirty="0">
                <a:effectLst/>
                <a:latin typeface="Calibri"/>
                <a:ea typeface="Calibri" panose="020F0502020204030204" pitchFamily="34" charset="0"/>
                <a:cs typeface="Calibri"/>
              </a:rPr>
              <a:t>all patients</a:t>
            </a:r>
            <a:r>
              <a:rPr lang="en-US" sz="1800" dirty="0">
                <a:latin typeface="Calibri"/>
                <a:ea typeface="Calibri" panose="020F0502020204030204" pitchFamily="34" charset="0"/>
                <a:cs typeface="Calibri"/>
              </a:rPr>
              <a:t>. Assess</a:t>
            </a:r>
            <a:r>
              <a:rPr lang="en-US" sz="1800" dirty="0">
                <a:effectLst/>
                <a:latin typeface="Calibri"/>
                <a:ea typeface="Calibri" panose="020F0502020204030204" pitchFamily="34" charset="0"/>
                <a:cs typeface="Calibri"/>
              </a:rPr>
              <a:t> which groups of high-risk patients are falling behind in statin prescriptions. When you are aware of gaps in care, you can address them. Additional tactics may also include spending more time debunking myths around statin prescribing for women to decrease prescribing inertia.</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10</a:t>
            </a:fld>
            <a:endParaRPr lang="en-US"/>
          </a:p>
        </p:txBody>
      </p:sp>
    </p:spTree>
    <p:extLst>
      <p:ext uri="{BB962C8B-B14F-4D97-AF65-F5344CB8AC3E}">
        <p14:creationId xmlns:p14="http://schemas.microsoft.com/office/powerpoint/2010/main" val="289108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err="1">
                <a:effectLst/>
                <a:latin typeface="Calibri"/>
                <a:ea typeface="Calibri" panose="020F0502020204030204" pitchFamily="34" charset="0"/>
                <a:cs typeface="Calibri"/>
              </a:rPr>
              <a:t>Dislipidemia</a:t>
            </a:r>
            <a:r>
              <a:rPr lang="en-US" sz="1800" dirty="0">
                <a:effectLst/>
                <a:latin typeface="Calibri"/>
                <a:ea typeface="Calibri" panose="020F0502020204030204" pitchFamily="34" charset="0"/>
                <a:cs typeface="Calibri"/>
              </a:rPr>
              <a:t> is commonly known to be caused by poor lifestyle and diet. However, for some patients, it is genetic and </a:t>
            </a:r>
            <a:r>
              <a:rPr lang="en-US" sz="1800" dirty="0">
                <a:latin typeface="Calibri"/>
                <a:ea typeface="Calibri" panose="020F0502020204030204" pitchFamily="34" charset="0"/>
                <a:cs typeface="Calibri"/>
              </a:rPr>
              <a:t>unavoidable </a:t>
            </a:r>
            <a:r>
              <a:rPr lang="en-US" sz="1800" dirty="0">
                <a:effectLst/>
                <a:latin typeface="Calibri"/>
                <a:ea typeface="Calibri" panose="020F0502020204030204" pitchFamily="34" charset="0"/>
                <a:cs typeface="Calibri"/>
              </a:rPr>
              <a:t>despite a healthy weight or other markers of a healthy lifestyle. Familial hypercholesterolemia (FH</a:t>
            </a:r>
            <a:r>
              <a:rPr lang="en-US" sz="1800" dirty="0">
                <a:latin typeface="Calibri"/>
                <a:ea typeface="Calibri" panose="020F0502020204030204" pitchFamily="34" charset="0"/>
                <a:cs typeface="Calibri"/>
              </a:rPr>
              <a:t>) is</a:t>
            </a:r>
            <a:r>
              <a:rPr lang="en-US" sz="1800" dirty="0">
                <a:effectLst/>
                <a:latin typeface="Calibri"/>
                <a:ea typeface="Calibri" panose="020F0502020204030204" pitchFamily="34" charset="0"/>
                <a:cs typeface="Calibri"/>
              </a:rPr>
              <a:t> an inherited condition affecting about 1 in 250 US adults</a:t>
            </a:r>
            <a:r>
              <a:rPr lang="en-US" sz="1800" dirty="0">
                <a:latin typeface="Calibri"/>
                <a:ea typeface="Calibri" panose="020F0502020204030204" pitchFamily="34" charset="0"/>
                <a:cs typeface="Calibri"/>
              </a:rPr>
              <a:t>. It</a:t>
            </a:r>
            <a:r>
              <a:rPr lang="en-US" sz="1800" dirty="0">
                <a:effectLst/>
                <a:latin typeface="Calibri"/>
                <a:ea typeface="Calibri" panose="020F0502020204030204" pitchFamily="34" charset="0"/>
                <a:cs typeface="Calibri"/>
              </a:rPr>
              <a:t> often remains </a:t>
            </a:r>
            <a:r>
              <a:rPr lang="en-US" sz="1800" dirty="0">
                <a:latin typeface="Calibri"/>
                <a:ea typeface="Calibri" panose="020F0502020204030204" pitchFamily="34" charset="0"/>
                <a:cs typeface="Calibri"/>
              </a:rPr>
              <a:t>undiagnosed</a:t>
            </a:r>
            <a:r>
              <a:rPr lang="en-US" sz="1800" dirty="0">
                <a:effectLst/>
                <a:latin typeface="Calibri"/>
                <a:ea typeface="Calibri" panose="020F0502020204030204" pitchFamily="34" charset="0"/>
                <a:cs typeface="Calibri"/>
              </a:rPr>
              <a:t> and is a frequent cause of heart attacks in younger adults</a:t>
            </a:r>
            <a:r>
              <a:rPr lang="en-US" sz="1800" dirty="0">
                <a:latin typeface="Calibri"/>
                <a:ea typeface="Calibri" panose="020F0502020204030204" pitchFamily="34" charset="0"/>
                <a:cs typeface="Calibri"/>
              </a:rPr>
              <a:t>.(1) </a:t>
            </a:r>
            <a:endParaRPr lang="en-US" sz="1800" baseline="30000" dirty="0">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Adults aged 20–39 who have this treatable condition </a:t>
            </a:r>
            <a:r>
              <a:rPr lang="en-US" sz="1800" dirty="0">
                <a:latin typeface="Calibri"/>
                <a:ea typeface="Calibri" panose="020F0502020204030204" pitchFamily="34" charset="0"/>
                <a:cs typeface="Calibri"/>
              </a:rPr>
              <a:t>should receive statin therapy. Those who don't </a:t>
            </a:r>
            <a:r>
              <a:rPr lang="en-US" sz="1800" dirty="0">
                <a:effectLst/>
                <a:latin typeface="Calibri"/>
                <a:ea typeface="Calibri" panose="020F0502020204030204" pitchFamily="34" charset="0"/>
                <a:cs typeface="Calibri"/>
              </a:rPr>
              <a:t>have </a:t>
            </a:r>
            <a:r>
              <a:rPr lang="en-US" sz="1800" dirty="0">
                <a:latin typeface="Calibri"/>
                <a:ea typeface="Calibri" panose="020F0502020204030204" pitchFamily="34" charset="0"/>
                <a:cs typeface="Calibri"/>
              </a:rPr>
              <a:t>a</a:t>
            </a:r>
            <a:r>
              <a:rPr lang="en-US" sz="1800" dirty="0">
                <a:effectLst/>
                <a:latin typeface="Calibri"/>
                <a:ea typeface="Calibri" panose="020F0502020204030204" pitchFamily="34" charset="0"/>
                <a:cs typeface="Calibri"/>
              </a:rPr>
              <a:t> 100-fold increased risk</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approximately, </a:t>
            </a:r>
            <a:r>
              <a:rPr lang="en-US" sz="1800" dirty="0">
                <a:effectLst/>
                <a:latin typeface="Calibri"/>
                <a:ea typeface="Calibri" panose="020F0502020204030204" pitchFamily="34" charset="0"/>
                <a:cs typeface="Calibri"/>
              </a:rPr>
              <a:t>for death compared to those without the condition</a:t>
            </a:r>
            <a:r>
              <a:rPr lang="en-US" sz="1800" dirty="0">
                <a:latin typeface="Calibri"/>
                <a:ea typeface="Calibri" panose="020F0502020204030204" pitchFamily="34" charset="0"/>
                <a:cs typeface="Calibri"/>
              </a:rPr>
              <a:t>.(</a:t>
            </a:r>
            <a:r>
              <a:rPr lang="en-US" sz="1800" baseline="0" dirty="0">
                <a:effectLst/>
                <a:latin typeface="Calibri"/>
                <a:ea typeface="Calibri" panose="020F0502020204030204" pitchFamily="34" charset="0"/>
                <a:cs typeface="Calibri"/>
              </a:rPr>
              <a:t>2</a:t>
            </a:r>
            <a:r>
              <a:rPr lang="en-US" sz="1800" baseline="0" dirty="0">
                <a:latin typeface="Calibri"/>
                <a:ea typeface="Calibri" panose="020F0502020204030204" pitchFamily="34" charset="0"/>
                <a:cs typeface="Calibri"/>
              </a:rPr>
              <a:t>) </a:t>
            </a:r>
            <a:endParaRPr lang="en-US" sz="1800" baseline="0" dirty="0">
              <a:effectLst/>
              <a:latin typeface="Calibri"/>
              <a:ea typeface="Calibri" panose="020F0502020204030204" pitchFamily="34" charset="0"/>
              <a:cs typeface="Calibri"/>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Calibri"/>
              </a:rPr>
              <a:t>The key to identifying patients who may be hiding in plain sight with FH is </a:t>
            </a:r>
            <a:r>
              <a:rPr lang="en-US" sz="1800" dirty="0">
                <a:latin typeface="Calibri"/>
                <a:ea typeface="Calibri" panose="020F0502020204030204" pitchFamily="34" charset="0"/>
                <a:cs typeface="Calibri"/>
              </a:rPr>
              <a:t>to ask</a:t>
            </a:r>
            <a:r>
              <a:rPr lang="en-US" sz="1800" dirty="0">
                <a:effectLst/>
                <a:latin typeface="Calibri"/>
                <a:ea typeface="Calibri" panose="020F0502020204030204" pitchFamily="34" charset="0"/>
                <a:cs typeface="Calibri"/>
              </a:rPr>
              <a:t> about a family history of high cholesterol or early heart attacks, and </a:t>
            </a:r>
            <a:r>
              <a:rPr lang="en-US" sz="1800" dirty="0">
                <a:latin typeface="Calibri"/>
                <a:ea typeface="Calibri" panose="020F0502020204030204" pitchFamily="34" charset="0"/>
                <a:cs typeface="Calibri"/>
              </a:rPr>
              <a:t>keep</a:t>
            </a:r>
            <a:r>
              <a:rPr lang="en-US" sz="1800" dirty="0">
                <a:effectLst/>
                <a:latin typeface="Calibri"/>
                <a:ea typeface="Calibri" panose="020F0502020204030204" pitchFamily="34" charset="0"/>
                <a:cs typeface="Calibri"/>
              </a:rPr>
              <a:t> up with cholesterol screening. The International FH Foundation provides important information </a:t>
            </a:r>
            <a:r>
              <a:rPr lang="en-US" sz="1800" dirty="0">
                <a:latin typeface="Calibri"/>
                <a:ea typeface="Calibri" panose="020F0502020204030204" pitchFamily="34" charset="0"/>
                <a:cs typeface="Calibri"/>
              </a:rPr>
              <a:t>about</a:t>
            </a:r>
            <a:r>
              <a:rPr lang="en-US" sz="1800" dirty="0">
                <a:effectLst/>
                <a:latin typeface="Calibri"/>
                <a:ea typeface="Calibri" panose="020F0502020204030204" pitchFamily="34" charset="0"/>
                <a:cs typeface="Calibri"/>
              </a:rPr>
              <a:t> FH and is worth a review to learn more.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228600" indent="-228600">
              <a:buAutoNum type="arabicPeriod"/>
            </a:pPr>
            <a:r>
              <a:rPr lang="en-US" dirty="0"/>
              <a:t>S.D. de Ferranti, A.M. </a:t>
            </a:r>
            <a:r>
              <a:rPr lang="en-US" dirty="0" err="1"/>
              <a:t>Rodday</a:t>
            </a:r>
            <a:r>
              <a:rPr lang="en-US" dirty="0"/>
              <a:t>, M.M. Mendelson, J.B. Wong, L.K. Leslie, R.C. Sheldrick. Prevalence of familial hypercholesterolemia in the 1999 to 2012: United States National Health and Nutrition Examination Surveys (NHANES). </a:t>
            </a:r>
            <a:r>
              <a:rPr lang="fr-FR" dirty="0"/>
              <a:t>Circulation, 133 (11) (2016), pp. 1067-1072</a:t>
            </a:r>
            <a:endParaRPr lang="en-US" dirty="0"/>
          </a:p>
          <a:p>
            <a:pPr marL="228600" indent="-228600">
              <a:buAutoNum type="arabicPeriod"/>
            </a:pPr>
            <a:r>
              <a:rPr lang="en-US" dirty="0"/>
              <a:t>A. Neil, J. Cooper, J. Betteridge, N. Capps, I. McDowell, P. Durrington, et al. Reductions in all-cause, cancer, and coronary mortality in statin-treated patients with heterozygous familial </a:t>
            </a:r>
            <a:r>
              <a:rPr lang="en-US" dirty="0" err="1"/>
              <a:t>hypercholesterolaemia</a:t>
            </a:r>
            <a:r>
              <a:rPr lang="en-US" dirty="0"/>
              <a:t>: a prospective registry study. </a:t>
            </a:r>
            <a:r>
              <a:rPr lang="en-US" dirty="0" err="1"/>
              <a:t>Eur</a:t>
            </a:r>
            <a:r>
              <a:rPr lang="en-US" dirty="0"/>
              <a:t> Heart J, 29 (21) (2008), pp. 2625-2633</a:t>
            </a:r>
          </a:p>
        </p:txBody>
      </p:sp>
      <p:sp>
        <p:nvSpPr>
          <p:cNvPr id="4" name="Slide Number Placeholder 3"/>
          <p:cNvSpPr>
            <a:spLocks noGrp="1"/>
          </p:cNvSpPr>
          <p:nvPr>
            <p:ph type="sldNum" sz="quarter" idx="5"/>
          </p:nvPr>
        </p:nvSpPr>
        <p:spPr/>
        <p:txBody>
          <a:bodyPr/>
          <a:lstStyle/>
          <a:p>
            <a:fld id="{F5C46209-2136-F44B-918E-10CBFA1D56FB}" type="slidenum">
              <a:rPr lang="en-US" smtClean="0"/>
              <a:t>11</a:t>
            </a:fld>
            <a:endParaRPr lang="en-US"/>
          </a:p>
        </p:txBody>
      </p:sp>
    </p:spTree>
    <p:extLst>
      <p:ext uri="{BB962C8B-B14F-4D97-AF65-F5344CB8AC3E}">
        <p14:creationId xmlns:p14="http://schemas.microsoft.com/office/powerpoint/2010/main" val="73734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a:ea typeface="Calibri" panose="020F0502020204030204" pitchFamily="34" charset="0"/>
                <a:cs typeface="Calibri"/>
              </a:rPr>
              <a:t>Technology can be a valuable tool to make the most of the patient visit – particularly </a:t>
            </a:r>
            <a:r>
              <a:rPr lang="en-US" sz="1800" dirty="0">
                <a:latin typeface="Calibri"/>
                <a:ea typeface="Calibri" panose="020F0502020204030204" pitchFamily="34" charset="0"/>
                <a:cs typeface="Calibri"/>
              </a:rPr>
              <a:t>to increase</a:t>
            </a:r>
            <a:r>
              <a:rPr lang="en-US" sz="1800" dirty="0">
                <a:effectLst/>
                <a:latin typeface="Calibri"/>
                <a:ea typeface="Calibri" panose="020F0502020204030204" pitchFamily="34" charset="0"/>
                <a:cs typeface="Calibri"/>
              </a:rPr>
              <a:t> cholesterol screening and </a:t>
            </a:r>
            <a:r>
              <a:rPr lang="en-US" sz="1800" dirty="0">
                <a:latin typeface="Calibri"/>
                <a:ea typeface="Calibri" panose="020F0502020204030204" pitchFamily="34" charset="0"/>
                <a:cs typeface="Calibri"/>
              </a:rPr>
              <a:t>ensure</a:t>
            </a:r>
            <a:r>
              <a:rPr lang="en-US" sz="1800" dirty="0">
                <a:effectLst/>
                <a:latin typeface="Calibri"/>
                <a:ea typeface="Calibri" panose="020F0502020204030204" pitchFamily="34" charset="0"/>
                <a:cs typeface="Calibri"/>
              </a:rPr>
              <a:t> appropriate statin prescribing at your practice. </a:t>
            </a:r>
            <a:r>
              <a:rPr lang="en-US" sz="1800" dirty="0">
                <a:latin typeface="Calibri"/>
                <a:ea typeface="Calibri" panose="020F0502020204030204" pitchFamily="34" charset="0"/>
                <a:cs typeface="Calibri"/>
              </a:rPr>
              <a:t>When time is limited during a face-to-face encounter, telehealth</a:t>
            </a:r>
            <a:r>
              <a:rPr lang="en-US" sz="1800" dirty="0">
                <a:effectLst/>
                <a:latin typeface="Calibri"/>
                <a:ea typeface="Calibri" panose="020F0502020204030204" pitchFamily="34" charset="0"/>
                <a:cs typeface="Calibri"/>
              </a:rPr>
              <a:t> can be </a:t>
            </a:r>
            <a:r>
              <a:rPr lang="en-US" sz="1800" dirty="0">
                <a:latin typeface="Calibri"/>
                <a:ea typeface="Calibri" panose="020F0502020204030204" pitchFamily="34" charset="0"/>
                <a:cs typeface="Calibri"/>
              </a:rPr>
              <a:t>an excellent tool </a:t>
            </a:r>
            <a:r>
              <a:rPr lang="en-US" sz="1800" dirty="0">
                <a:effectLst/>
                <a:latin typeface="Calibri"/>
                <a:ea typeface="Calibri" panose="020F0502020204030204" pitchFamily="34" charset="0"/>
                <a:cs typeface="Calibri"/>
              </a:rPr>
              <a:t>to discuss and prescribe statin therapy or follow up on a recent statin </a:t>
            </a:r>
            <a:r>
              <a:rPr lang="en-US" sz="1800" dirty="0">
                <a:latin typeface="Calibri"/>
                <a:ea typeface="Calibri" panose="020F0502020204030204" pitchFamily="34" charset="0"/>
                <a:cs typeface="Calibri"/>
              </a:rPr>
              <a:t>prescription</a:t>
            </a:r>
            <a:r>
              <a:rPr lang="en-US" sz="1800" dirty="0">
                <a:effectLst/>
                <a:latin typeface="Calibri"/>
                <a:ea typeface="Calibri" panose="020F0502020204030204" pitchFamily="34" charset="0"/>
                <a:cs typeface="Calibri"/>
              </a:rPr>
              <a:t>. Point-of-care lipid machines can accelerate obtaining a patient’s LDL cholesterol level by enabling related clinical care decisions during the patient visit. This technology can reduce delays </a:t>
            </a:r>
            <a:r>
              <a:rPr lang="en-US" sz="1800" dirty="0">
                <a:latin typeface="Calibri"/>
                <a:ea typeface="Calibri" panose="020F0502020204030204" pitchFamily="34" charset="0"/>
                <a:cs typeface="Calibri"/>
              </a:rPr>
              <a:t>and barriers in</a:t>
            </a:r>
            <a:r>
              <a:rPr lang="en-US" sz="1800" dirty="0">
                <a:effectLst/>
                <a:latin typeface="Calibri"/>
                <a:ea typeface="Calibri" panose="020F0502020204030204" pitchFamily="34" charset="0"/>
                <a:cs typeface="Calibri"/>
              </a:rPr>
              <a:t> statin prescribing for patients who don’t have a current LDL </a:t>
            </a:r>
            <a:r>
              <a:rPr lang="en-US" sz="1800" dirty="0">
                <a:latin typeface="Calibri"/>
                <a:ea typeface="Calibri" panose="020F0502020204030204" pitchFamily="34" charset="0"/>
                <a:cs typeface="Calibri"/>
              </a:rPr>
              <a:t>or can't easily </a:t>
            </a:r>
            <a:r>
              <a:rPr lang="en-US" sz="1800" dirty="0">
                <a:effectLst/>
                <a:latin typeface="Calibri"/>
                <a:ea typeface="Calibri" panose="020F0502020204030204" pitchFamily="34" charset="0"/>
                <a:cs typeface="Calibri"/>
              </a:rPr>
              <a:t>return for a follow-up visit.</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a:ea typeface="Calibri" panose="020F0502020204030204" pitchFamily="34" charset="0"/>
                <a:cs typeface="Calibri"/>
              </a:rPr>
              <a:t>Winding Waters and Zufall health centers have successfully integrated point-of-care lipid machines and telehealth into their practice workflows. This </a:t>
            </a:r>
            <a:r>
              <a:rPr lang="en-US" sz="1800" dirty="0">
                <a:latin typeface="Calibri"/>
                <a:ea typeface="Calibri" panose="020F0502020204030204" pitchFamily="34" charset="0"/>
                <a:cs typeface="Calibri"/>
              </a:rPr>
              <a:t>slide offers a link to a </a:t>
            </a:r>
            <a:r>
              <a:rPr lang="en-US" sz="1800" dirty="0">
                <a:effectLst/>
                <a:latin typeface="Calibri"/>
                <a:ea typeface="Calibri" panose="020F0502020204030204" pitchFamily="34" charset="0"/>
                <a:cs typeface="Calibri"/>
              </a:rPr>
              <a:t>Million Hearts Learning Lab </a:t>
            </a:r>
            <a:r>
              <a:rPr lang="en-US" sz="1800" dirty="0">
                <a:latin typeface="Calibri"/>
                <a:ea typeface="Calibri" panose="020F0502020204030204" pitchFamily="34" charset="0"/>
                <a:cs typeface="Calibri"/>
              </a:rPr>
              <a:t>recording where</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these</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health centers </a:t>
            </a:r>
            <a:r>
              <a:rPr lang="en-US" sz="1800" dirty="0">
                <a:effectLst/>
                <a:latin typeface="Calibri"/>
                <a:ea typeface="Calibri" panose="020F0502020204030204" pitchFamily="34" charset="0"/>
                <a:cs typeface="Calibri"/>
              </a:rPr>
              <a:t>described how they integrated these workflows into their practice.</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12</a:t>
            </a:fld>
            <a:endParaRPr lang="en-US"/>
          </a:p>
        </p:txBody>
      </p:sp>
    </p:spTree>
    <p:extLst>
      <p:ext uri="{BB962C8B-B14F-4D97-AF65-F5344CB8AC3E}">
        <p14:creationId xmlns:p14="http://schemas.microsoft.com/office/powerpoint/2010/main" val="423106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second set of slides focuses on improving cholesterol management and is intended for care teams.</a:t>
            </a: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13</a:t>
            </a:fld>
            <a:endParaRPr lang="en-US"/>
          </a:p>
        </p:txBody>
      </p:sp>
    </p:spTree>
    <p:extLst>
      <p:ext uri="{BB962C8B-B14F-4D97-AF65-F5344CB8AC3E}">
        <p14:creationId xmlns:p14="http://schemas.microsoft.com/office/powerpoint/2010/main" val="396178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Initiating statin therapy with a patient is not usually a simple conversation at a single visit. While the clinical guidelines are clear that people at high risk of a cardiovascular event, including those with clinical ASCVD, LDL-C ≥190 mg/dL, and those with diabetes, should be prescribed a statin in most situations, there are a number of reasons why multiple conversations are often needed – and that’s after care teams have worked through our own decision-making process. We weigh the patient’s risk of negative health outcomes if they aren’t prescribed a statin vs. prescribing them a medication you know may be a lifelong treatment with the associated costs and logistics. </a:t>
            </a:r>
          </a:p>
          <a:p>
            <a:endParaRPr lang="en-US" dirty="0"/>
          </a:p>
          <a:p>
            <a:r>
              <a:rPr lang="en-US" dirty="0"/>
              <a:t>On the patient side, it’s hard to feel a need for treatment when you can’t feel symptoms. They may already be prescribed other medications and may have concerns stemming from misinformation or costs. Even when the path of least resistance is to have no conversation about statin initiation, we most likely have at least one conversation about this. If there is push back, we may document patient refusal and leave it alone. The hard right thing is to continue the conversation – and prepare for it to take a number of conversations to move your patient toward readiness to begin a life-saving statin. </a:t>
            </a:r>
          </a:p>
          <a:p>
            <a:endParaRPr lang="en-US" dirty="0"/>
          </a:p>
          <a:p>
            <a:r>
              <a:rPr lang="en-US" dirty="0"/>
              <a:t>The full care team can be instrumental in continuing the statin conversation, and this slide lists a number of resources that can help.</a:t>
            </a:r>
            <a:endParaRPr lang="en-US" dirty="0">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14</a:t>
            </a:fld>
            <a:endParaRPr lang="en-US"/>
          </a:p>
        </p:txBody>
      </p:sp>
    </p:spTree>
    <p:extLst>
      <p:ext uri="{BB962C8B-B14F-4D97-AF65-F5344CB8AC3E}">
        <p14:creationId xmlns:p14="http://schemas.microsoft.com/office/powerpoint/2010/main" val="341081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patient shows up for a 15-minute appointment, they are usually there for something acute like back pain or a respiratory infection, etc. Care teams work hard to maximize this time through pre-visit planning, and aiming to address as many care gaps as possible – like immunizations, preventive screenings, and ensuring any needed medication refills are put in. If we have time to discuss chronic conditions, we may prioritize behavioral health issues and perhaps hypertension or diabetes. </a:t>
            </a:r>
          </a:p>
          <a:p>
            <a:endParaRPr lang="en-US" dirty="0"/>
          </a:p>
          <a:p>
            <a:pPr>
              <a:defRPr/>
            </a:pPr>
            <a:r>
              <a:rPr lang="en-US" dirty="0"/>
              <a:t>However, heart disease is still the #1 preventable cause of death. In addition to high blood pressure, high cholesterol is major modifiable risk factor. According the National Ambulatory Medical Care Survey(</a:t>
            </a:r>
            <a:r>
              <a:rPr lang="en-US" baseline="30000" dirty="0"/>
              <a:t>1)</a:t>
            </a:r>
            <a:r>
              <a:rPr lang="en-US" dirty="0"/>
              <a:t>, a cholesterol test is ordered or provided at only 6.9% of office-based physician visits. Our own Million Hearts data indicated that close to half of adults had not had their cholesterol screened in the past 5 years. In terms of statin therapy, national data show that 54.5% (47 million) of people who would benefit from a statin are currently taking one </a:t>
            </a:r>
            <a:r>
              <a:rPr lang="en-US" baseline="0" dirty="0"/>
              <a:t>(2). OR put another way, about 45% or over 40 million people indicated for a statin to reduce their risk are NOT on one. </a:t>
            </a:r>
            <a:r>
              <a:rPr lang="en-US" dirty="0"/>
              <a:t>We can make real improvements in these statistics by prioritizing cholesterol management. </a:t>
            </a:r>
          </a:p>
          <a:p>
            <a:endParaRPr lang="en-US" dirty="0"/>
          </a:p>
          <a:p>
            <a:r>
              <a:rPr lang="en-US" dirty="0"/>
              <a:t>Use strategies like the daily huddle to discuss in advance whether a lipid panel or statin is recommended prior to a patient’s appointment. If cholesterol management still can’t be addressed during the in-person encounter, make it a part of your protocol to schedule a telehealth follow-up with the patient.  </a:t>
            </a:r>
            <a:endParaRPr lang="en-US" dirty="0">
              <a:cs typeface="Calibri"/>
            </a:endParaRPr>
          </a:p>
          <a:p>
            <a:endParaRPr lang="en-US" dirty="0"/>
          </a:p>
          <a:p>
            <a:endParaRPr lang="en-US" dirty="0"/>
          </a:p>
          <a:p>
            <a:pPr marL="228600" indent="-228600">
              <a:buAutoNum type="arabicPeriod"/>
            </a:pPr>
            <a:r>
              <a:rPr lang="en-US" dirty="0"/>
              <a:t>Santo L, Kang K. National Ambulatory Medical Care Survey: 2019 National Summary Tables. Available from: DOI: https://dx.doi.org/10.15620/cdc:123251.</a:t>
            </a:r>
          </a:p>
          <a:p>
            <a:pPr marL="228600" indent="-228600">
              <a:buAutoNum type="arabicPeriod"/>
            </a:pPr>
            <a:r>
              <a:rPr lang="en-US" dirty="0"/>
              <a:t>Wall HK, Ritchey MD, Gillespie C, Omura JD, Jamal A, George MG. Vital Signs: prevalence of key cardiovascular disease risk factors for Million Hearts 2022—United States, 2011–2016. Morbidity and Mortality Weekly Report. 2018;67(35):983–991.</a:t>
            </a:r>
          </a:p>
        </p:txBody>
      </p:sp>
      <p:sp>
        <p:nvSpPr>
          <p:cNvPr id="4" name="Slide Number Placeholder 3"/>
          <p:cNvSpPr>
            <a:spLocks noGrp="1"/>
          </p:cNvSpPr>
          <p:nvPr>
            <p:ph type="sldNum" sz="quarter" idx="5"/>
          </p:nvPr>
        </p:nvSpPr>
        <p:spPr/>
        <p:txBody>
          <a:bodyPr/>
          <a:lstStyle/>
          <a:p>
            <a:fld id="{F5C46209-2136-F44B-918E-10CBFA1D56FB}" type="slidenum">
              <a:rPr lang="en-US" smtClean="0"/>
              <a:t>15</a:t>
            </a:fld>
            <a:endParaRPr lang="en-US"/>
          </a:p>
        </p:txBody>
      </p:sp>
    </p:spTree>
    <p:extLst>
      <p:ext uri="{BB962C8B-B14F-4D97-AF65-F5344CB8AC3E}">
        <p14:creationId xmlns:p14="http://schemas.microsoft.com/office/powerpoint/2010/main" val="151961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 diet and regular exercise are essential to improving or maintaining health for all people. But healthy lifestyle changes alone are not enough to lower LDL Cholesterol for patients who are high-risk for a heart attack or stroke, like those with diabetes or very high LDL Cholesterol. </a:t>
            </a:r>
          </a:p>
          <a:p>
            <a:endParaRPr lang="en-US" dirty="0"/>
          </a:p>
          <a:p>
            <a:r>
              <a:rPr lang="en-US" dirty="0"/>
              <a:t>In managing hypertension, we often begin with lifestyle recommendations and then move to medication when lifestyle changes are not enough to lower blood pressure. Unlike hypertension, prescribing statin therapy for high-risk groups is not approached sequentially. The 2018 Cholesterol Guideline recommends that lifestyle changes together with a statin regimen leads to higher levels of benefit for high-risk patients. Sometimes patients may ask to try lifestyle changes first before starting a statin. However, if they are high-risk for a cardiovascular event, the right care is to recommend both. Waiting to prescribe a statin may keep your patient at high risk for heart attack or stroke.</a:t>
            </a:r>
            <a:endParaRPr lang="en-US" dirty="0">
              <a:cs typeface="Calibri" panose="020F0502020204030204"/>
            </a:endParaRPr>
          </a:p>
          <a:p>
            <a:endParaRPr lang="en-US" dirty="0"/>
          </a:p>
          <a:p>
            <a:r>
              <a:rPr lang="en-US" dirty="0"/>
              <a:t>The Statin and Lifestyle Patient infographic listed in this slide is a tool clinicians or care team members can use to visualize the benefits of a statin in the patients’ medication regimen. The infographic uses comparisons to show patients how a statin plus lifestyle changes can help them reach their LDL cholesterol goals. The patient education animation is a great resource to explain statins in a low-literacy, culturally competent way.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16</a:t>
            </a:fld>
            <a:endParaRPr lang="en-US"/>
          </a:p>
        </p:txBody>
      </p:sp>
    </p:spTree>
    <p:extLst>
      <p:ext uri="{BB962C8B-B14F-4D97-AF65-F5344CB8AC3E}">
        <p14:creationId xmlns:p14="http://schemas.microsoft.com/office/powerpoint/2010/main" val="59741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or continuing a medication when you can’t feel it working on your body can be really hard. Plus, if a patient doesn’t fully understand their cardiovascular risk or that high LDL cholesterol can lead to a heart attack or stroke, they may not see the value of a statin. </a:t>
            </a:r>
          </a:p>
          <a:p>
            <a:endParaRPr lang="en-US" dirty="0"/>
          </a:p>
          <a:p>
            <a:r>
              <a:rPr lang="en-US" dirty="0"/>
              <a:t>The </a:t>
            </a:r>
            <a:r>
              <a:rPr lang="en-US" i="1" dirty="0"/>
              <a:t>Mayo Clinic Statin Choice Decision Aid </a:t>
            </a:r>
            <a:r>
              <a:rPr lang="en-US" dirty="0"/>
              <a:t>is a very visual and simple tool to use with patients to illustrate their risk of a cardiovascular event and how statins can reduce that risk. </a:t>
            </a:r>
            <a:r>
              <a:rPr lang="en-US" i="1" dirty="0"/>
              <a:t>Statins and Lifestyle</a:t>
            </a:r>
            <a:r>
              <a:rPr lang="en-US" dirty="0"/>
              <a:t> and </a:t>
            </a:r>
            <a:r>
              <a:rPr lang="en-US" i="1" dirty="0"/>
              <a:t>The Scoop on Statins, </a:t>
            </a:r>
            <a:r>
              <a:rPr lang="en-US" dirty="0"/>
              <a:t>also offered in this slide, are great education tools to use with patients to help them understand why it's important to choose and regularly take their statin medication.</a:t>
            </a:r>
            <a:endParaRPr lang="en-US" dirty="0">
              <a:cs typeface="Calibri"/>
            </a:endParaRPr>
          </a:p>
          <a:p>
            <a:endParaRPr lang="en-US" dirty="0"/>
          </a:p>
          <a:p>
            <a:r>
              <a:rPr lang="en-US" dirty="0"/>
              <a:t>Continuing to check in with patients who are prescribed a statin is also important. Check on barriers to adherence, beginning with health literacy. Address any other social drivers of health that may prevent a patient from taking medication as prescribed. </a:t>
            </a:r>
            <a:endParaRPr lang="en-US" dirty="0">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17</a:t>
            </a:fld>
            <a:endParaRPr lang="en-US"/>
          </a:p>
        </p:txBody>
      </p:sp>
    </p:spTree>
    <p:extLst>
      <p:ext uri="{BB962C8B-B14F-4D97-AF65-F5344CB8AC3E}">
        <p14:creationId xmlns:p14="http://schemas.microsoft.com/office/powerpoint/2010/main" val="416493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research found clinical decision support and peer feedback to clinicians can make a huge difference in ensuring patients who would benefit from </a:t>
            </a:r>
            <a:r>
              <a:rPr lang="en-US"/>
              <a:t>a statin </a:t>
            </a:r>
            <a:r>
              <a:rPr lang="en-US" dirty="0"/>
              <a:t>receive one! </a:t>
            </a:r>
          </a:p>
          <a:p>
            <a:endParaRPr lang="en-US" dirty="0"/>
          </a:p>
          <a:p>
            <a:r>
              <a:rPr lang="en-US" dirty="0"/>
              <a:t>In randomized clinical trial of 4,131 patients from 28 primary care practices, nudges to clinicians using EHR active choice prompts and monthly peer comparison feedback significantly increased statin prescribing by 5.5 percentage points relative to usual care. Only nudging patients with text messages about the importance of statins before the visit, did not significantly increase statin prescribing, </a:t>
            </a:r>
            <a:r>
              <a:rPr lang="en-US" b="1" dirty="0"/>
              <a:t>but the combination of nudges to clinicians and patients significantly increased statin prescribing by 7.2 percentage points relative to usual care. </a:t>
            </a:r>
          </a:p>
          <a:p>
            <a:endParaRPr lang="en-US" b="1" dirty="0"/>
          </a:p>
          <a:p>
            <a:r>
              <a:rPr lang="en-US" b="0" dirty="0"/>
              <a:t>This means adding a patient prompt amplifies a clinician nudge – </a:t>
            </a:r>
            <a:r>
              <a:rPr lang="en-US" dirty="0"/>
              <a:t>and reminding both the provider and patient </a:t>
            </a:r>
            <a:r>
              <a:rPr lang="en-US" b="0" dirty="0"/>
              <a:t>together is the most effective strategy. How can you, in your role as a care team member, help set up these impactful interventions? How might a care team member nudge amplify the effects on clinician and patient behavior even more?</a:t>
            </a:r>
            <a:endParaRPr lang="en-US" b="1" dirty="0"/>
          </a:p>
        </p:txBody>
      </p:sp>
      <p:sp>
        <p:nvSpPr>
          <p:cNvPr id="4" name="Slide Number Placeholder 3"/>
          <p:cNvSpPr>
            <a:spLocks noGrp="1"/>
          </p:cNvSpPr>
          <p:nvPr>
            <p:ph type="sldNum" sz="quarter" idx="5"/>
          </p:nvPr>
        </p:nvSpPr>
        <p:spPr/>
        <p:txBody>
          <a:bodyPr/>
          <a:lstStyle/>
          <a:p>
            <a:fld id="{F5C46209-2136-F44B-918E-10CBFA1D56FB}" type="slidenum">
              <a:rPr lang="en-US" smtClean="0"/>
              <a:t>18</a:t>
            </a:fld>
            <a:endParaRPr lang="en-US"/>
          </a:p>
        </p:txBody>
      </p:sp>
    </p:spTree>
    <p:extLst>
      <p:ext uri="{BB962C8B-B14F-4D97-AF65-F5344CB8AC3E}">
        <p14:creationId xmlns:p14="http://schemas.microsoft.com/office/powerpoint/2010/main" val="318946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dirty="0">
                <a:effectLst/>
                <a:latin typeface="Calibri"/>
                <a:ea typeface="Calibri" panose="020F0502020204030204" pitchFamily="34" charset="0"/>
                <a:cs typeface="Calibri"/>
              </a:rPr>
              <a:t>Together, heart disease and stroke are among the most widespread and costly health problems facing the nation, accounting for over $316.6 billion in health care expenditures and lost productivity annually (CDC, 2019). </a:t>
            </a:r>
            <a:r>
              <a:rPr lang="en-US" sz="1800" dirty="0">
                <a:effectLst/>
                <a:highlight>
                  <a:srgbClr val="FFFF00"/>
                </a:highlight>
                <a:latin typeface="Calibri"/>
                <a:ea typeface="Calibri" panose="020F0502020204030204" pitchFamily="34" charset="0"/>
                <a:cs typeface="Calibri"/>
              </a:rPr>
              <a:t>Nearly 40% (2 in 5) of adults in the United States</a:t>
            </a:r>
            <a:r>
              <a:rPr lang="en-US" sz="1800" dirty="0">
                <a:effectLst/>
                <a:latin typeface="Calibri"/>
                <a:ea typeface="Calibri" panose="020F0502020204030204" pitchFamily="34" charset="0"/>
                <a:cs typeface="Calibri"/>
              </a:rPr>
              <a:t> have </a:t>
            </a:r>
            <a:r>
              <a:rPr lang="en-US" sz="1800" dirty="0">
                <a:effectLst/>
                <a:highlight>
                  <a:srgbClr val="FFFF00"/>
                </a:highlight>
                <a:latin typeface="Calibri"/>
                <a:ea typeface="Calibri" panose="020F0502020204030204" pitchFamily="34" charset="0"/>
                <a:cs typeface="Calibri"/>
              </a:rPr>
              <a:t>a total cholesterol reading at or above 200 mg/dL. Cholesterol is known as a ‘silent killer’ since many patients do not feel signs or symptoms. Sustaining high cholesterol levels increases the patient's risk for heart disease and stroke which are the two leading causes of death in the United States.</a:t>
            </a:r>
            <a:r>
              <a:rPr lang="en-US" sz="1800" dirty="0">
                <a:highlight>
                  <a:srgbClr val="FFFF00"/>
                </a:highlight>
                <a:latin typeface="Calibri"/>
                <a:ea typeface="Calibri" panose="020F0502020204030204" pitchFamily="34" charset="0"/>
                <a:cs typeface="Calibri"/>
              </a:rPr>
              <a:t>  </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n-US" sz="1800" dirty="0">
                <a:effectLst/>
                <a:latin typeface="Calibri"/>
                <a:ea typeface="Calibri" panose="020F0502020204030204" pitchFamily="34" charset="0"/>
                <a:cs typeface="Calibri"/>
              </a:rPr>
              <a:t>Fortunately, we know </a:t>
            </a:r>
            <a:r>
              <a:rPr lang="en-US" sz="1800" dirty="0">
                <a:latin typeface="Calibri"/>
                <a:ea typeface="Calibri" panose="020F0502020204030204" pitchFamily="34" charset="0"/>
                <a:cs typeface="Calibri"/>
              </a:rPr>
              <a:t>today's</a:t>
            </a:r>
            <a:r>
              <a:rPr lang="en-US" sz="1800" dirty="0">
                <a:effectLst/>
                <a:latin typeface="Calibri"/>
                <a:ea typeface="Calibri" panose="020F0502020204030204" pitchFamily="34" charset="0"/>
                <a:cs typeface="Calibri"/>
              </a:rPr>
              <a:t> most effective evidence-based interventions to improve cholesterol management and statin therapy. </a:t>
            </a:r>
            <a:r>
              <a:rPr lang="en-US" sz="1800" dirty="0">
                <a:latin typeface="Calibri"/>
                <a:ea typeface="Calibri" panose="020F0502020204030204" pitchFamily="34" charset="0"/>
                <a:cs typeface="Calibri"/>
              </a:rPr>
              <a:t>The challenge is ensuring </a:t>
            </a:r>
            <a:r>
              <a:rPr lang="en-US" sz="1800" dirty="0">
                <a:effectLst/>
                <a:latin typeface="Calibri"/>
                <a:ea typeface="Calibri" panose="020F0502020204030204" pitchFamily="34" charset="0"/>
                <a:cs typeface="Calibri"/>
              </a:rPr>
              <a:t>our clinicians and care teams are doing </a:t>
            </a:r>
            <a:r>
              <a:rPr lang="en-US" sz="1800" dirty="0">
                <a:latin typeface="Calibri"/>
                <a:ea typeface="Calibri" panose="020F0502020204030204" pitchFamily="34" charset="0"/>
                <a:cs typeface="Calibri"/>
              </a:rPr>
              <a:t>the</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most impact things for their patients when managing</a:t>
            </a:r>
            <a:r>
              <a:rPr lang="en-US" sz="1800" dirty="0">
                <a:effectLst/>
                <a:latin typeface="Calibri"/>
                <a:ea typeface="Calibri" panose="020F0502020204030204" pitchFamily="34" charset="0"/>
                <a:cs typeface="Calibri"/>
              </a:rPr>
              <a:t> high cholesterol or </a:t>
            </a:r>
            <a:r>
              <a:rPr lang="en-US" sz="1800" dirty="0">
                <a:latin typeface="Calibri"/>
                <a:ea typeface="Calibri" panose="020F0502020204030204" pitchFamily="34" charset="0"/>
                <a:cs typeface="Calibri"/>
              </a:rPr>
              <a:t>patients at</a:t>
            </a:r>
            <a:r>
              <a:rPr lang="en-US" sz="1800" dirty="0">
                <a:effectLst/>
                <a:latin typeface="Calibri"/>
                <a:ea typeface="Calibri" panose="020F0502020204030204" pitchFamily="34" charset="0"/>
                <a:cs typeface="Calibri"/>
              </a:rPr>
              <a:t> high risk </a:t>
            </a:r>
            <a:r>
              <a:rPr lang="en-US" sz="1800" dirty="0">
                <a:latin typeface="Calibri"/>
                <a:ea typeface="Calibri" panose="020F0502020204030204" pitchFamily="34" charset="0"/>
                <a:cs typeface="Calibri"/>
              </a:rPr>
              <a:t>for</a:t>
            </a:r>
            <a:r>
              <a:rPr lang="en-US" sz="1800" dirty="0">
                <a:effectLst/>
                <a:latin typeface="Calibri"/>
                <a:ea typeface="Calibri" panose="020F0502020204030204" pitchFamily="34" charset="0"/>
                <a:cs typeface="Calibri"/>
              </a:rPr>
              <a:t> a cardiovascular event. Achieving optimal cholesterol management requires several key strategies </a:t>
            </a:r>
            <a:r>
              <a:rPr lang="en-US" sz="1800" dirty="0">
                <a:latin typeface="Calibri"/>
                <a:ea typeface="Calibri" panose="020F0502020204030204" pitchFamily="34" charset="0"/>
                <a:cs typeface="Calibri"/>
              </a:rPr>
              <a:t>to be delivered</a:t>
            </a:r>
            <a:r>
              <a:rPr lang="en-US" sz="1800" dirty="0">
                <a:effectLst/>
                <a:latin typeface="Calibri"/>
                <a:ea typeface="Calibri" panose="020F0502020204030204" pitchFamily="34" charset="0"/>
                <a:cs typeface="Calibri"/>
              </a:rPr>
              <a:t> by clinicians </a:t>
            </a:r>
            <a:r>
              <a:rPr lang="en-US" sz="1800" dirty="0">
                <a:latin typeface="Calibri"/>
                <a:ea typeface="Calibri" panose="020F0502020204030204" pitchFamily="34" charset="0"/>
                <a:cs typeface="Calibri"/>
              </a:rPr>
              <a:t>with </a:t>
            </a:r>
            <a:r>
              <a:rPr lang="en-US" sz="1800" dirty="0">
                <a:effectLst/>
                <a:latin typeface="Calibri"/>
                <a:ea typeface="Calibri" panose="020F0502020204030204" pitchFamily="34" charset="0"/>
                <a:cs typeface="Calibri"/>
              </a:rPr>
              <a:t>other care </a:t>
            </a:r>
            <a:r>
              <a:rPr lang="en-US" sz="1800" dirty="0">
                <a:latin typeface="Calibri"/>
                <a:ea typeface="Calibri" panose="020F0502020204030204" pitchFamily="34" charset="0"/>
                <a:cs typeface="Calibri"/>
              </a:rPr>
              <a:t>team</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members</a:t>
            </a:r>
            <a:r>
              <a:rPr lang="en-US" sz="1800" dirty="0">
                <a:effectLst/>
                <a:latin typeface="Calibri"/>
                <a:ea typeface="Calibri" panose="020F0502020204030204" pitchFamily="34" charset="0"/>
                <a:cs typeface="Calibri"/>
              </a:rPr>
              <a:t>. Sometimes, </a:t>
            </a:r>
            <a:r>
              <a:rPr lang="en-US" sz="1800" dirty="0">
                <a:latin typeface="Calibri"/>
                <a:ea typeface="Calibri" panose="020F0502020204030204" pitchFamily="34" charset="0"/>
                <a:cs typeface="Calibri"/>
              </a:rPr>
              <a:t>all clinicians and care teams need is more information - </a:t>
            </a:r>
            <a:r>
              <a:rPr lang="en-US" sz="1800" dirty="0">
                <a:effectLst/>
                <a:latin typeface="Calibri"/>
                <a:ea typeface="Calibri" panose="020F0502020204030204" pitchFamily="34" charset="0"/>
                <a:cs typeface="Calibri"/>
              </a:rPr>
              <a:t>but more often, </a:t>
            </a:r>
            <a:r>
              <a:rPr lang="en-US" sz="1800" dirty="0">
                <a:latin typeface="Calibri"/>
                <a:ea typeface="Calibri" panose="020F0502020204030204" pitchFamily="34" charset="0"/>
                <a:cs typeface="Calibri"/>
              </a:rPr>
              <a:t>we need to change</a:t>
            </a:r>
            <a:r>
              <a:rPr lang="en-US" sz="1800" dirty="0">
                <a:effectLst/>
                <a:latin typeface="Calibri"/>
                <a:ea typeface="Calibri" panose="020F0502020204030204" pitchFamily="34" charset="0"/>
                <a:cs typeface="Calibri"/>
              </a:rPr>
              <a:t> attitudes and </a:t>
            </a:r>
            <a:r>
              <a:rPr lang="en-US" sz="1800" dirty="0">
                <a:latin typeface="Calibri"/>
                <a:ea typeface="Calibri" panose="020F0502020204030204" pitchFamily="34" charset="0"/>
                <a:cs typeface="Calibri"/>
              </a:rPr>
              <a:t>habits to</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firmly adopt new ways to deliver care</a:t>
            </a:r>
            <a:r>
              <a:rPr lang="en-US" sz="1800" dirty="0">
                <a:effectLst/>
                <a:latin typeface="Calibri"/>
                <a:ea typeface="Calibri" panose="020F0502020204030204" pitchFamily="34" charset="0"/>
                <a:cs typeface="Calibri"/>
              </a:rPr>
              <a:t>. For this reason, </a:t>
            </a:r>
            <a:r>
              <a:rPr lang="en-US" sz="1800" dirty="0">
                <a:latin typeface="Calibri"/>
                <a:ea typeface="Calibri" panose="020F0502020204030204" pitchFamily="34" charset="0"/>
                <a:cs typeface="Calibri"/>
              </a:rPr>
              <a:t>these</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Did You Knows</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and Quick Tips </a:t>
            </a:r>
            <a:r>
              <a:rPr lang="en-US" sz="1800" dirty="0">
                <a:latin typeface="Calibri"/>
                <a:ea typeface="Calibri" panose="020F0502020204030204" pitchFamily="34" charset="0"/>
                <a:cs typeface="Calibri"/>
              </a:rPr>
              <a:t>slides</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include</a:t>
            </a:r>
            <a:r>
              <a:rPr lang="en-US" sz="1800" dirty="0">
                <a:effectLst/>
                <a:latin typeface="Calibri"/>
                <a:ea typeface="Calibri" panose="020F0502020204030204" pitchFamily="34" charset="0"/>
                <a:cs typeface="Calibri"/>
              </a:rPr>
              <a:t> references to the latest research</a:t>
            </a:r>
            <a:r>
              <a:rPr lang="en-US" sz="1800" dirty="0">
                <a:latin typeface="Calibri"/>
                <a:ea typeface="Calibri" panose="020F0502020204030204" pitchFamily="34" charset="0"/>
                <a:cs typeface="Calibri"/>
              </a:rPr>
              <a:t>, condensed into important bits of information,</a:t>
            </a:r>
            <a:r>
              <a:rPr lang="en-US" sz="1800" dirty="0">
                <a:effectLst/>
                <a:latin typeface="Calibri"/>
                <a:ea typeface="Calibri" panose="020F0502020204030204" pitchFamily="34" charset="0"/>
                <a:cs typeface="Calibri"/>
              </a:rPr>
              <a:t> supported by relevant tools and resources.</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n-US" sz="1800" i="1" dirty="0">
                <a:latin typeface="Calibri"/>
                <a:ea typeface="Calibri" panose="020F0502020204030204" pitchFamily="34" charset="0"/>
                <a:cs typeface="Calibri"/>
              </a:rPr>
              <a:t>Presenter:</a:t>
            </a:r>
            <a:r>
              <a:rPr lang="en-US" sz="1800" i="1" dirty="0">
                <a:effectLst/>
                <a:latin typeface="Calibri"/>
                <a:ea typeface="Calibri" panose="020F0502020204030204" pitchFamily="34" charset="0"/>
                <a:cs typeface="Calibri"/>
              </a:rPr>
              <a:t> this slide set </a:t>
            </a:r>
            <a:r>
              <a:rPr lang="en-US" sz="1800" i="1" dirty="0">
                <a:latin typeface="Calibri"/>
                <a:ea typeface="Calibri" panose="020F0502020204030204" pitchFamily="34" charset="0"/>
                <a:cs typeface="Calibri"/>
              </a:rPr>
              <a:t>distills the</a:t>
            </a:r>
            <a:r>
              <a:rPr lang="en-US" sz="1800" i="1" dirty="0">
                <a:effectLst/>
                <a:latin typeface="Calibri"/>
                <a:ea typeface="Calibri" panose="020F0502020204030204" pitchFamily="34" charset="0"/>
                <a:cs typeface="Calibri"/>
              </a:rPr>
              <a:t> most </a:t>
            </a:r>
            <a:r>
              <a:rPr lang="en-US" sz="1800" i="1" dirty="0">
                <a:latin typeface="Calibri"/>
                <a:ea typeface="Calibri" panose="020F0502020204030204" pitchFamily="34" charset="0"/>
                <a:cs typeface="Calibri"/>
              </a:rPr>
              <a:t>useful</a:t>
            </a:r>
            <a:r>
              <a:rPr lang="en-US" sz="1800" i="1" dirty="0">
                <a:effectLst/>
                <a:latin typeface="Calibri"/>
                <a:ea typeface="Calibri" panose="020F0502020204030204" pitchFamily="34" charset="0"/>
                <a:cs typeface="Calibri"/>
              </a:rPr>
              <a:t> information, ideas, and actions to improve cholesterol management </a:t>
            </a:r>
            <a:r>
              <a:rPr lang="en-US" sz="1800" i="1" dirty="0">
                <a:latin typeface="Calibri"/>
                <a:ea typeface="Calibri" panose="020F0502020204030204" pitchFamily="34" charset="0"/>
                <a:cs typeface="Calibri"/>
              </a:rPr>
              <a:t>in</a:t>
            </a:r>
            <a:r>
              <a:rPr lang="en-US" sz="1800" i="1" dirty="0">
                <a:effectLst/>
                <a:latin typeface="Calibri"/>
                <a:ea typeface="Calibri" panose="020F0502020204030204" pitchFamily="34" charset="0"/>
                <a:cs typeface="Calibri"/>
              </a:rPr>
              <a:t> a format that can be used through a variety of communication channels. We hope this helps you and your organization reach your busy clinicians and care teams with the right information, in the right amount, in a format that works – </a:t>
            </a:r>
            <a:r>
              <a:rPr lang="en-US" sz="1800" i="1" dirty="0">
                <a:latin typeface="Calibri"/>
                <a:ea typeface="Calibri" panose="020F0502020204030204" pitchFamily="34" charset="0"/>
                <a:cs typeface="Calibri"/>
              </a:rPr>
              <a:t>and</a:t>
            </a:r>
            <a:r>
              <a:rPr lang="en-US" sz="1800" i="1" dirty="0">
                <a:effectLst/>
                <a:latin typeface="Calibri"/>
                <a:ea typeface="Calibri" panose="020F0502020204030204" pitchFamily="34" charset="0"/>
                <a:cs typeface="Calibri"/>
              </a:rPr>
              <a:t> ultimately enables </a:t>
            </a:r>
            <a:r>
              <a:rPr lang="en-US" sz="1800" i="1" dirty="0">
                <a:latin typeface="Calibri"/>
                <a:ea typeface="Calibri" panose="020F0502020204030204" pitchFamily="34" charset="0"/>
                <a:cs typeface="Calibri"/>
              </a:rPr>
              <a:t>your</a:t>
            </a:r>
            <a:r>
              <a:rPr lang="en-US" sz="1800" i="1" dirty="0">
                <a:effectLst/>
                <a:latin typeface="Calibri"/>
                <a:ea typeface="Calibri" panose="020F0502020204030204" pitchFamily="34" charset="0"/>
                <a:cs typeface="Calibri"/>
              </a:rPr>
              <a:t> </a:t>
            </a:r>
            <a:r>
              <a:rPr lang="en-US" sz="1800" i="1" dirty="0">
                <a:latin typeface="Calibri"/>
                <a:ea typeface="Calibri" panose="020F0502020204030204" pitchFamily="34" charset="0"/>
                <a:cs typeface="Calibri"/>
              </a:rPr>
              <a:t>audience </a:t>
            </a:r>
            <a:r>
              <a:rPr lang="en-US" sz="1800" i="1" dirty="0">
                <a:effectLst/>
                <a:latin typeface="Calibri"/>
                <a:ea typeface="Calibri" panose="020F0502020204030204" pitchFamily="34" charset="0"/>
                <a:cs typeface="Calibri"/>
              </a:rPr>
              <a:t>to achieve cholesterol management goals!</a:t>
            </a:r>
          </a:p>
          <a:p>
            <a:pPr marL="0" marR="0">
              <a:lnSpc>
                <a:spcPct val="107000"/>
              </a:lnSpc>
              <a:spcBef>
                <a:spcPts val="0"/>
              </a:spcBef>
              <a:spcAft>
                <a:spcPts val="0"/>
              </a:spcAft>
            </a:pPr>
            <a:endParaRPr lang="en-US" sz="1800" i="1" dirty="0">
              <a:effectLst/>
              <a:latin typeface="Calibri" panose="020F0502020204030204" pitchFamily="34" charset="0"/>
              <a:ea typeface="Calibri" panose="020F0502020204030204" pitchFamily="34" charset="0"/>
              <a:cs typeface="Calibri"/>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Benjamin EJ, Virani SS, Callaway CW, et al.; American Heart Association Council on Epidemiology and Prevention Statistics Committee and Stroke Statistics Subcommittee. Heart disease and stroke statistics—2018 update: a report from the American Heart Association. Circulation. 2018;137:e67–492.</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l">
              <a:buFont typeface="+mj-lt"/>
              <a:buNone/>
            </a:pPr>
            <a:r>
              <a:rPr lang="en-US" sz="2800" b="0" i="0" dirty="0">
                <a:solidFill>
                  <a:srgbClr val="000000"/>
                </a:solidFill>
                <a:effectLst/>
                <a:latin typeface="Open Sans"/>
                <a:ea typeface="Open Sans"/>
                <a:cs typeface="Open Sans"/>
              </a:rPr>
              <a:t>Tsao CW, Aday AW, </a:t>
            </a:r>
            <a:r>
              <a:rPr lang="en-US" sz="2800" b="0" i="0" dirty="0" err="1">
                <a:solidFill>
                  <a:srgbClr val="000000"/>
                </a:solidFill>
                <a:effectLst/>
                <a:latin typeface="Open Sans"/>
                <a:ea typeface="Open Sans"/>
                <a:cs typeface="Open Sans"/>
              </a:rPr>
              <a:t>Almarzooq</a:t>
            </a:r>
            <a:r>
              <a:rPr lang="en-US" sz="2800" b="0" i="0" dirty="0">
                <a:solidFill>
                  <a:srgbClr val="000000"/>
                </a:solidFill>
                <a:effectLst/>
                <a:latin typeface="Open Sans"/>
                <a:ea typeface="Open Sans"/>
                <a:cs typeface="Open Sans"/>
              </a:rPr>
              <a:t> ZI, Beaton AZ, Bittencourt MS, Boehme AK, et al. </a:t>
            </a:r>
            <a:r>
              <a:rPr lang="en-US" sz="2800" b="0" i="0" u="sng" dirty="0">
                <a:solidFill>
                  <a:srgbClr val="075290"/>
                </a:solidFill>
                <a:effectLst/>
                <a:latin typeface="Open Sans"/>
                <a:ea typeface="Open Sans"/>
                <a:cs typeface="Open Sans"/>
                <a:hlinkClick r:id="rId3"/>
              </a:rPr>
              <a:t>Heart disease and stroke statistics—2022 update: a report from the American Heart Association</a:t>
            </a:r>
            <a:r>
              <a:rPr lang="en-US" sz="2800" b="0" i="0" dirty="0">
                <a:solidFill>
                  <a:srgbClr val="000000"/>
                </a:solidFill>
                <a:effectLst/>
                <a:latin typeface="Open Sans"/>
                <a:ea typeface="Open Sans"/>
                <a:cs typeface="Open Sans"/>
              </a:rPr>
              <a:t>. </a:t>
            </a:r>
            <a:r>
              <a:rPr lang="en-US" sz="2800" b="0" i="1" dirty="0">
                <a:solidFill>
                  <a:srgbClr val="000000"/>
                </a:solidFill>
                <a:effectLst/>
                <a:latin typeface="Open Sans"/>
                <a:ea typeface="Open Sans"/>
                <a:cs typeface="Open Sans"/>
              </a:rPr>
              <a:t>Circulation</a:t>
            </a:r>
            <a:r>
              <a:rPr lang="en-US" sz="2800" b="0" i="0" dirty="0">
                <a:solidFill>
                  <a:srgbClr val="000000"/>
                </a:solidFill>
                <a:effectLst/>
                <a:latin typeface="Open Sans"/>
                <a:ea typeface="Open Sans"/>
                <a:cs typeface="Open Sans"/>
              </a:rPr>
              <a:t>. 2022;145(8):e153–e639.</a:t>
            </a:r>
          </a:p>
          <a:p>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Yoon PW, Gillespie CD, George MG, Wall HK. Control of hypertension among adults--National Health and Nutrition Examination Survey, United States, 2005-2008. </a:t>
            </a:r>
            <a:r>
              <a:rPr lang="en-US" sz="1800" i="1" dirty="0">
                <a:effectLst/>
                <a:latin typeface="Calibri" panose="020F0502020204030204" pitchFamily="34" charset="0"/>
                <a:ea typeface="Calibri" panose="020F0502020204030204" pitchFamily="34" charset="0"/>
              </a:rPr>
              <a:t>MMWR Suppl. </a:t>
            </a:r>
            <a:r>
              <a:rPr lang="en-US" sz="1800" dirty="0">
                <a:effectLst/>
                <a:latin typeface="Calibri" panose="020F0502020204030204" pitchFamily="34" charset="0"/>
                <a:ea typeface="Calibri" panose="020F0502020204030204" pitchFamily="34" charset="0"/>
              </a:rPr>
              <a:t>2012 Jun 15;61(2):19-25.</a:t>
            </a:r>
            <a:endParaRPr lang="en-US" sz="1800"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2</a:t>
            </a:fld>
            <a:endParaRPr lang="en-US"/>
          </a:p>
        </p:txBody>
      </p:sp>
    </p:spTree>
    <p:extLst>
      <p:ext uri="{BB962C8B-B14F-4D97-AF65-F5344CB8AC3E}">
        <p14:creationId xmlns:p14="http://schemas.microsoft.com/office/powerpoint/2010/main" val="361523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set of slides focuses on improving cholesterol management and is intended for clinician audiences.</a:t>
            </a: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3</a:t>
            </a:fld>
            <a:endParaRPr lang="en-US"/>
          </a:p>
        </p:txBody>
      </p:sp>
    </p:spTree>
    <p:extLst>
      <p:ext uri="{BB962C8B-B14F-4D97-AF65-F5344CB8AC3E}">
        <p14:creationId xmlns:p14="http://schemas.microsoft.com/office/powerpoint/2010/main" val="375616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a:pPr>
            <a:r>
              <a:rPr lang="en-US" sz="1800" dirty="0">
                <a:effectLst/>
                <a:latin typeface="Calibri"/>
                <a:ea typeface="Calibri" panose="020F0502020204030204" pitchFamily="34" charset="0"/>
                <a:cs typeface="Calibri"/>
              </a:rPr>
              <a:t>Getting the right information to patients and debunking misinformation about statins can be </a:t>
            </a:r>
            <a:r>
              <a:rPr lang="en-US" sz="1800" dirty="0">
                <a:latin typeface="Calibri"/>
                <a:ea typeface="Calibri" panose="020F0502020204030204" pitchFamily="34" charset="0"/>
                <a:cs typeface="Calibri"/>
              </a:rPr>
              <a:t>a challenge</a:t>
            </a:r>
            <a:r>
              <a:rPr lang="en-US" sz="1800" dirty="0">
                <a:effectLst/>
                <a:latin typeface="Calibri"/>
                <a:ea typeface="Calibri" panose="020F0502020204030204" pitchFamily="34" charset="0"/>
                <a:cs typeface="Calibri"/>
              </a:rPr>
              <a:t>. As a clinician, you are a trusted resource for your patients. </a:t>
            </a:r>
            <a:endParaRPr lang="en-US" sz="1800" dirty="0">
              <a:latin typeface="Calibri"/>
              <a:ea typeface="Calibri" panose="020F0502020204030204" pitchFamily="34" charset="0"/>
              <a:cs typeface="Times New Roman" panose="02020603050405020304" pitchFamily="18" charset="0"/>
            </a:endParaRPr>
          </a:p>
          <a:p>
            <a:pPr>
              <a:lnSpc>
                <a:spcPct val="107000"/>
              </a:lnSpc>
              <a:spcAft>
                <a:spcPts val="800"/>
              </a:spcAft>
              <a:defRPr/>
            </a:pPr>
            <a:endParaRPr lang="en-US" sz="1800" dirty="0">
              <a:latin typeface="Calibri"/>
              <a:ea typeface="Calibri" panose="020F0502020204030204" pitchFamily="34" charset="0"/>
              <a:cs typeface="Calibri"/>
            </a:endParaRPr>
          </a:p>
          <a:p>
            <a:pPr>
              <a:lnSpc>
                <a:spcPct val="107000"/>
              </a:lnSpc>
              <a:spcAft>
                <a:spcPts val="800"/>
              </a:spcAft>
              <a:defRPr/>
            </a:pPr>
            <a:r>
              <a:rPr lang="en-US" sz="1800" dirty="0">
                <a:effectLst/>
                <a:latin typeface="Calibri"/>
                <a:ea typeface="Calibri" panose="020F0502020204030204" pitchFamily="34" charset="0"/>
                <a:cs typeface="Calibri"/>
              </a:rPr>
              <a:t>Create a safe space for your patients to raise </a:t>
            </a:r>
            <a:r>
              <a:rPr lang="en-US" sz="1800" dirty="0">
                <a:latin typeface="Calibri"/>
                <a:ea typeface="Calibri" panose="020F0502020204030204" pitchFamily="34" charset="0"/>
                <a:cs typeface="Calibri"/>
              </a:rPr>
              <a:t>their concerns</a:t>
            </a:r>
            <a:r>
              <a:rPr lang="en-US" sz="1800" dirty="0">
                <a:effectLst/>
                <a:latin typeface="Calibri"/>
                <a:ea typeface="Calibri" panose="020F0502020204030204" pitchFamily="34" charset="0"/>
                <a:cs typeface="Calibri"/>
              </a:rPr>
              <a:t> or questions – even if they don’t make sense to you. Misinformation around statins and their side effects has made it harder to get patients on board with this potentially life saving medication. Prioritizing a conversation around statins may help your patients understand </a:t>
            </a:r>
            <a:r>
              <a:rPr lang="en-US" sz="1800" dirty="0">
                <a:latin typeface="Calibri"/>
                <a:ea typeface="Calibri" panose="020F0502020204030204" pitchFamily="34" charset="0"/>
                <a:cs typeface="Calibri"/>
              </a:rPr>
              <a:t>that</a:t>
            </a:r>
            <a:r>
              <a:rPr lang="en-US" sz="1800" dirty="0">
                <a:effectLst/>
                <a:latin typeface="Calibri"/>
                <a:ea typeface="Calibri" panose="020F0502020204030204" pitchFamily="34" charset="0"/>
                <a:cs typeface="Calibri"/>
              </a:rPr>
              <a:t> statin therapy </a:t>
            </a:r>
            <a:r>
              <a:rPr lang="en-US" sz="1800" dirty="0">
                <a:latin typeface="Calibri"/>
                <a:ea typeface="Calibri" panose="020F0502020204030204" pitchFamily="34" charset="0"/>
                <a:cs typeface="Calibri"/>
              </a:rPr>
              <a:t>can prevent</a:t>
            </a:r>
            <a:r>
              <a:rPr lang="en-US" sz="1800" dirty="0">
                <a:effectLst/>
                <a:latin typeface="Calibri"/>
                <a:ea typeface="Calibri" panose="020F0502020204030204" pitchFamily="34" charset="0"/>
                <a:cs typeface="Calibri"/>
              </a:rPr>
              <a:t> a life-altering or -ending cardiovascular event.</a:t>
            </a:r>
            <a:r>
              <a:rPr lang="en-US" sz="1800" dirty="0">
                <a:latin typeface="Calibri"/>
                <a:ea typeface="Calibri" panose="020F0502020204030204" pitchFamily="34" charset="0"/>
                <a:cs typeface="Calibri"/>
              </a:rPr>
              <a:t> </a:t>
            </a: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US" sz="1800" dirty="0">
                <a:effectLst/>
                <a:latin typeface="Calibri"/>
                <a:ea typeface="Calibri" panose="020F0502020204030204" pitchFamily="34" charset="0"/>
                <a:cs typeface="Calibri"/>
              </a:rPr>
              <a:t>The resources on this slide </a:t>
            </a:r>
            <a:r>
              <a:rPr lang="en-US" sz="1800" dirty="0">
                <a:latin typeface="Calibri"/>
                <a:ea typeface="Calibri" panose="020F0502020204030204" pitchFamily="34" charset="0"/>
                <a:cs typeface="Calibri"/>
              </a:rPr>
              <a:t>are here to </a:t>
            </a:r>
            <a:r>
              <a:rPr lang="en-US" sz="1800" dirty="0">
                <a:effectLst/>
                <a:latin typeface="Calibri"/>
                <a:ea typeface="Calibri" panose="020F0502020204030204" pitchFamily="34" charset="0"/>
                <a:cs typeface="Calibri"/>
              </a:rPr>
              <a:t>help </a:t>
            </a:r>
            <a:r>
              <a:rPr lang="en-US" sz="1800" dirty="0">
                <a:latin typeface="Calibri"/>
                <a:ea typeface="Calibri" panose="020F0502020204030204" pitchFamily="34" charset="0"/>
                <a:cs typeface="Calibri"/>
              </a:rPr>
              <a:t>you prepare</a:t>
            </a:r>
            <a:r>
              <a:rPr lang="en-US" sz="1800" dirty="0">
                <a:effectLst/>
                <a:latin typeface="Calibri"/>
                <a:ea typeface="Calibri" panose="020F0502020204030204" pitchFamily="34" charset="0"/>
                <a:cs typeface="Calibri"/>
              </a:rPr>
              <a:t> for the questions patients may </a:t>
            </a:r>
            <a:r>
              <a:rPr lang="en-US" sz="1800" dirty="0">
                <a:latin typeface="Calibri"/>
                <a:ea typeface="Calibri" panose="020F0502020204030204" pitchFamily="34" charset="0"/>
                <a:cs typeface="Calibri"/>
              </a:rPr>
              <a:t>have</a:t>
            </a:r>
            <a:r>
              <a:rPr lang="en-US" sz="1800" dirty="0">
                <a:effectLst/>
                <a:latin typeface="Calibri"/>
                <a:ea typeface="Calibri" panose="020F0502020204030204" pitchFamily="34" charset="0"/>
                <a:cs typeface="Calibri"/>
              </a:rPr>
              <a:t>. The first two resources help inform patients about the importance of taking statins as prescribed. Consider sharing one of them through the patient portal or linked to a text message communication for patients to review before or after a visit.</a:t>
            </a:r>
            <a:r>
              <a:rPr lang="en-US" sz="1800" dirty="0">
                <a:latin typeface="Calibri"/>
                <a:ea typeface="Calibri" panose="020F0502020204030204" pitchFamily="34" charset="0"/>
                <a:cs typeface="Calibri"/>
              </a:rPr>
              <a:t> The third resource, Common</a:t>
            </a:r>
            <a:r>
              <a:rPr lang="en-US" sz="1800" dirty="0">
                <a:effectLst/>
                <a:latin typeface="Calibri"/>
                <a:ea typeface="Calibri" panose="020F0502020204030204" pitchFamily="34" charset="0"/>
                <a:cs typeface="Calibri"/>
              </a:rPr>
              <a:t> Patient Questions Q&amp;A</a:t>
            </a:r>
            <a:r>
              <a:rPr lang="en-US" sz="1800" dirty="0">
                <a:latin typeface="Calibri"/>
                <a:ea typeface="Calibri" panose="020F0502020204030204" pitchFamily="34" charset="0"/>
                <a:cs typeface="Calibri"/>
              </a:rPr>
              <a:t>, helps provide</a:t>
            </a:r>
            <a:r>
              <a:rPr lang="en-US" sz="1800" dirty="0">
                <a:effectLst/>
                <a:latin typeface="Calibri"/>
                <a:ea typeface="Calibri" panose="020F0502020204030204" pitchFamily="34" charset="0"/>
                <a:cs typeface="Calibri"/>
              </a:rPr>
              <a:t> evidence-based answers to patients’ most frequent questions about statins. Consider reviewing </a:t>
            </a:r>
            <a:r>
              <a:rPr lang="en-US" sz="1800" dirty="0">
                <a:latin typeface="Calibri"/>
                <a:ea typeface="Calibri" panose="020F0502020204030204" pitchFamily="34" charset="0"/>
                <a:cs typeface="Calibri"/>
              </a:rPr>
              <a:t>this </a:t>
            </a:r>
            <a:r>
              <a:rPr lang="en-US" sz="1800" dirty="0">
                <a:effectLst/>
                <a:latin typeface="Calibri"/>
                <a:ea typeface="Calibri" panose="020F0502020204030204" pitchFamily="34" charset="0"/>
                <a:cs typeface="Calibri"/>
              </a:rPr>
              <a:t>when you know a patient who is indicated for statins is scheduled for an encounter or </a:t>
            </a:r>
            <a:r>
              <a:rPr lang="en-US" sz="1800" dirty="0">
                <a:latin typeface="Calibri"/>
                <a:ea typeface="Calibri" panose="020F0502020204030204" pitchFamily="34" charset="0"/>
                <a:cs typeface="Calibri"/>
              </a:rPr>
              <a:t>keep</a:t>
            </a:r>
            <a:r>
              <a:rPr lang="en-US" sz="1800" dirty="0">
                <a:effectLst/>
                <a:latin typeface="Calibri"/>
                <a:ea typeface="Calibri" panose="020F0502020204030204" pitchFamily="34" charset="0"/>
                <a:cs typeface="Calibri"/>
              </a:rPr>
              <a:t> it handy during relevant visits.</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4</a:t>
            </a:fld>
            <a:endParaRPr lang="en-US"/>
          </a:p>
        </p:txBody>
      </p:sp>
    </p:spTree>
    <p:extLst>
      <p:ext uri="{BB962C8B-B14F-4D97-AF65-F5344CB8AC3E}">
        <p14:creationId xmlns:p14="http://schemas.microsoft.com/office/powerpoint/2010/main" val="20081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a:ea typeface="Calibri" panose="020F0502020204030204" pitchFamily="34" charset="0"/>
                <a:cs typeface="Calibri"/>
              </a:rPr>
              <a:t>Getting a diagnosis of or being told you are at high risk of atherosclerotic cardiovascular disease (ASCVD) can be scary for patients. </a:t>
            </a:r>
            <a:endParaRPr lang="en-US">
              <a:latin typeface="Calibri"/>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From the clinical perspective, it may seem obvious that a statin </a:t>
            </a:r>
            <a:r>
              <a:rPr lang="en-US" sz="1800" dirty="0">
                <a:latin typeface="Calibri"/>
                <a:ea typeface="Calibri" panose="020F0502020204030204" pitchFamily="34" charset="0"/>
                <a:cs typeface="Calibri"/>
              </a:rPr>
              <a:t>with </a:t>
            </a:r>
            <a:r>
              <a:rPr lang="en-US" sz="1800" dirty="0">
                <a:effectLst/>
                <a:latin typeface="Calibri"/>
                <a:ea typeface="Calibri" panose="020F0502020204030204" pitchFamily="34" charset="0"/>
                <a:cs typeface="Calibri"/>
              </a:rPr>
              <a:t>lifestyle changes is the straightforward answer. As humans, we can attest that change is hard – especially accepting a new medication that may be </a:t>
            </a:r>
            <a:r>
              <a:rPr lang="en-US" sz="1800" dirty="0">
                <a:latin typeface="Calibri"/>
                <a:ea typeface="Calibri" panose="020F0502020204030204" pitchFamily="34" charset="0"/>
                <a:cs typeface="Calibri"/>
              </a:rPr>
              <a:t>needed for</a:t>
            </a:r>
            <a:r>
              <a:rPr lang="en-US" sz="1800" dirty="0">
                <a:effectLst/>
                <a:latin typeface="Calibri"/>
                <a:ea typeface="Calibri" panose="020F0502020204030204" pitchFamily="34" charset="0"/>
                <a:cs typeface="Calibri"/>
              </a:rPr>
              <a:t> life. For high-risk patients who </a:t>
            </a:r>
            <a:r>
              <a:rPr lang="en-US" sz="1800" dirty="0">
                <a:latin typeface="Calibri"/>
                <a:ea typeface="Calibri" panose="020F0502020204030204" pitchFamily="34" charset="0"/>
                <a:cs typeface="Calibri"/>
              </a:rPr>
              <a:t>are</a:t>
            </a:r>
            <a:r>
              <a:rPr lang="en-US" sz="1800" dirty="0">
                <a:effectLst/>
                <a:latin typeface="Calibri"/>
                <a:ea typeface="Calibri" panose="020F0502020204030204" pitchFamily="34" charset="0"/>
                <a:cs typeface="Calibri"/>
              </a:rPr>
              <a:t> hesitant to initiate statin therapy, it is important to not give up and keep the conversation going</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 Your patients’ health depends on it.</a:t>
            </a:r>
            <a:endParaRPr lang="en-US" dirty="0">
              <a:latin typeface="Calibri"/>
              <a:cs typeface="Calibri"/>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5</a:t>
            </a:fld>
            <a:endParaRPr lang="en-US"/>
          </a:p>
        </p:txBody>
      </p:sp>
    </p:spTree>
    <p:extLst>
      <p:ext uri="{BB962C8B-B14F-4D97-AF65-F5344CB8AC3E}">
        <p14:creationId xmlns:p14="http://schemas.microsoft.com/office/powerpoint/2010/main" val="98628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a:pPr>
            <a:r>
              <a:rPr lang="en-US" sz="1800" dirty="0">
                <a:effectLst/>
                <a:latin typeface="Calibri"/>
                <a:ea typeface="Calibri" panose="020F0502020204030204" pitchFamily="34" charset="0"/>
                <a:cs typeface="Calibri"/>
              </a:rPr>
              <a:t>Statins are one of the most well-studied medications. Side effects from statins can occur but are often grossly overestimated – particularly because of negative media attention in the past. A broad meta-analysis found that 93% of patients on a statin will be able to do so without issue. </a:t>
            </a:r>
            <a:endParaRPr lang="en-US" dirty="0">
              <a:latin typeface="Calibri"/>
              <a:cs typeface="Calibri"/>
            </a:endParaRPr>
          </a:p>
          <a:p>
            <a:pPr>
              <a:lnSpc>
                <a:spcPct val="107000"/>
              </a:lnSpc>
              <a:spcAft>
                <a:spcPts val="800"/>
              </a:spcAft>
              <a:defRPr/>
            </a:pPr>
            <a:endParaRPr lang="en-US" sz="1800" dirty="0">
              <a:latin typeface="Calibri"/>
              <a:ea typeface="Calibri" panose="020F0502020204030204" pitchFamily="34" charset="0"/>
              <a:cs typeface="Calibri"/>
            </a:endParaRPr>
          </a:p>
          <a:p>
            <a:pPr>
              <a:lnSpc>
                <a:spcPct val="107000"/>
              </a:lnSpc>
              <a:spcAft>
                <a:spcPts val="800"/>
              </a:spcAft>
              <a:defRPr/>
            </a:pPr>
            <a:r>
              <a:rPr lang="en-US" sz="1800" dirty="0">
                <a:effectLst/>
                <a:latin typeface="Calibri"/>
                <a:ea typeface="Calibri" panose="020F0502020204030204" pitchFamily="34" charset="0"/>
                <a:cs typeface="Calibri"/>
              </a:rPr>
              <a:t>The article cited on this slide reviewed 176 studies across the globe to assess the prevalence of and factors that may lead to statin intolerance. </a:t>
            </a:r>
            <a:r>
              <a:rPr lang="en-US" sz="1800" dirty="0">
                <a:latin typeface="Calibri"/>
                <a:ea typeface="Calibri" panose="020F0502020204030204" pitchFamily="34" charset="0"/>
                <a:cs typeface="Calibri"/>
              </a:rPr>
              <a:t>Over</a:t>
            </a:r>
            <a:r>
              <a:rPr lang="en-US" sz="1800" dirty="0">
                <a:effectLst/>
                <a:latin typeface="Calibri"/>
                <a:ea typeface="Calibri" panose="020F0502020204030204" pitchFamily="34" charset="0"/>
                <a:cs typeface="Calibri"/>
              </a:rPr>
              <a:t> 4 million patients</a:t>
            </a:r>
            <a:r>
              <a:rPr lang="en-US" sz="1800" dirty="0">
                <a:latin typeface="Calibri"/>
                <a:ea typeface="Calibri" panose="020F0502020204030204" pitchFamily="34" charset="0"/>
                <a:cs typeface="Calibri"/>
              </a:rPr>
              <a:t> were represented</a:t>
            </a:r>
            <a:r>
              <a:rPr lang="en-US" sz="1800" dirty="0">
                <a:effectLst/>
                <a:latin typeface="Calibri"/>
                <a:ea typeface="Calibri" panose="020F0502020204030204" pitchFamily="34" charset="0"/>
                <a:cs typeface="Calibri"/>
              </a:rPr>
              <a:t> in the analysis. The study found that the overall prevalence of statin intolerance was 9.1%. </a:t>
            </a:r>
            <a:r>
              <a:rPr lang="en-US" sz="1800" dirty="0">
                <a:latin typeface="Calibri"/>
                <a:ea typeface="Calibri" panose="020F0502020204030204" pitchFamily="34" charset="0"/>
                <a:cs typeface="Calibri"/>
              </a:rPr>
              <a:t>Certain</a:t>
            </a:r>
            <a:r>
              <a:rPr lang="en-US" sz="1800" dirty="0">
                <a:effectLst/>
                <a:latin typeface="Calibri"/>
                <a:ea typeface="Calibri" panose="020F0502020204030204" pitchFamily="34" charset="0"/>
                <a:cs typeface="Calibri"/>
              </a:rPr>
              <a:t> factors such as being female, hyperthyroidism, advanced age, or obesity </a:t>
            </a:r>
            <a:r>
              <a:rPr lang="en-US" sz="1800" dirty="0">
                <a:latin typeface="Calibri"/>
                <a:ea typeface="Calibri" panose="020F0502020204030204" pitchFamily="34" charset="0"/>
                <a:cs typeface="Calibri"/>
              </a:rPr>
              <a:t>were found to increase</a:t>
            </a:r>
            <a:r>
              <a:rPr lang="en-US" sz="1800" dirty="0">
                <a:effectLst/>
                <a:latin typeface="Calibri"/>
                <a:ea typeface="Calibri" panose="020F0502020204030204" pitchFamily="34" charset="0"/>
                <a:cs typeface="Calibri"/>
              </a:rPr>
              <a:t> the probability of statin intolerance</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but most patients did not experience intolerance.</a:t>
            </a:r>
            <a:endParaRPr lang="en-US" dirty="0">
              <a:latin typeface="Calibri"/>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Sometimes, the choice to not initiate a statin or the choice to discontinue a statin is not based in fact. A patient may be worried about side effects or symptoms to statins that are not actually statin-associated. You can help address concerns over satin-associated side effects (SASE) by assessing and documenting any aches or pains before initiating statins, emphasizing the low risk of SASE, and explaining that SASE can typically be addressed/resolved by trying a different statin or lowering the dose. Proactively addressing statin intolerance concerns may help move patients toward choosing to take this potentially life-saving medication.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6</a:t>
            </a:fld>
            <a:endParaRPr lang="en-US"/>
          </a:p>
        </p:txBody>
      </p:sp>
    </p:spTree>
    <p:extLst>
      <p:ext uri="{BB962C8B-B14F-4D97-AF65-F5344CB8AC3E}">
        <p14:creationId xmlns:p14="http://schemas.microsoft.com/office/powerpoint/2010/main" val="229441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a:ea typeface="Calibri" panose="020F0502020204030204" pitchFamily="34" charset="0"/>
                <a:cs typeface="Calibri"/>
              </a:rPr>
              <a:t>A healthy diet and regular exercise are essential to improving or maintaining health for all people. But healthy lifestyle changes alone are not enough to lower LDL cholesterol for patients who already have clinical ASCVD or who have very high LDL or diabetes. </a:t>
            </a:r>
            <a:endParaRPr lang="en-US" dirty="0">
              <a:latin typeface="Calibri"/>
              <a:cs typeface="Calibri"/>
            </a:endParaRPr>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Unlike hypertension, where lifestyle and pharmacological treatment are often sequential, this is not the guideline-supported approach for patients at high-risk of a cardiovascular event. Lifestyle changes must be coupled with a statin regimen to achieve an acceptable level of benefit for high-risk patients. Diet alone will typically reduce LDL by less than 10 points and exercise less than 5. Often, with our high-risk patients, we </a:t>
            </a:r>
            <a:r>
              <a:rPr lang="en-US" sz="1800" dirty="0">
                <a:latin typeface="Calibri"/>
                <a:ea typeface="Calibri" panose="020F0502020204030204" pitchFamily="34" charset="0"/>
                <a:cs typeface="Calibri"/>
              </a:rPr>
              <a:t>need</a:t>
            </a:r>
            <a:r>
              <a:rPr lang="en-US" sz="1800" dirty="0">
                <a:effectLst/>
                <a:latin typeface="Calibri"/>
                <a:ea typeface="Calibri" panose="020F0502020204030204" pitchFamily="34" charset="0"/>
                <a:cs typeface="Calibri"/>
              </a:rPr>
              <a:t> a 30-50% LDL reduction to </a:t>
            </a:r>
            <a:r>
              <a:rPr lang="en-US" sz="1800" dirty="0">
                <a:latin typeface="Calibri"/>
                <a:ea typeface="Calibri" panose="020F0502020204030204" pitchFamily="34" charset="0"/>
                <a:cs typeface="Calibri"/>
              </a:rPr>
              <a:t>reach </a:t>
            </a:r>
            <a:r>
              <a:rPr lang="en-US" sz="1800" dirty="0">
                <a:effectLst/>
                <a:latin typeface="Calibri"/>
                <a:ea typeface="Calibri" panose="020F0502020204030204" pitchFamily="34" charset="0"/>
                <a:cs typeface="Calibri"/>
              </a:rPr>
              <a:t>a safe level. Prescribing lifestyle modification along with a high intensity statin is indicated for most patients at high risk for a cardiovascular event.</a:t>
            </a:r>
            <a:endParaRPr lang="en-US" dirty="0">
              <a:latin typeface="Calibri"/>
              <a:cs typeface="Calibri"/>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Calibri"/>
              </a:rPr>
              <a:t>The Statin and Lifestyle Patient infographic is </a:t>
            </a:r>
            <a:r>
              <a:rPr lang="en-US" sz="1800" dirty="0">
                <a:latin typeface="Calibri"/>
                <a:ea typeface="Calibri" panose="020F0502020204030204" pitchFamily="34" charset="0"/>
                <a:cs typeface="Calibri"/>
              </a:rPr>
              <a:t>offered as a resource in this slide for clinicians</a:t>
            </a:r>
            <a:r>
              <a:rPr lang="en-US" sz="1800" dirty="0">
                <a:effectLst/>
                <a:latin typeface="Calibri"/>
                <a:ea typeface="Calibri" panose="020F0502020204030204" pitchFamily="34" charset="0"/>
                <a:cs typeface="Calibri"/>
              </a:rPr>
              <a:t> or care team members to </a:t>
            </a:r>
            <a:r>
              <a:rPr lang="en-US" sz="1800" dirty="0">
                <a:latin typeface="Calibri"/>
                <a:ea typeface="Calibri" panose="020F0502020204030204" pitchFamily="34" charset="0"/>
                <a:cs typeface="Calibri"/>
              </a:rPr>
              <a:t>use with patients to help them visualize</a:t>
            </a:r>
            <a:r>
              <a:rPr lang="en-US" sz="1800" dirty="0">
                <a:effectLst/>
                <a:latin typeface="Calibri"/>
                <a:ea typeface="Calibri" panose="020F0502020204030204" pitchFamily="34" charset="0"/>
                <a:cs typeface="Calibri"/>
              </a:rPr>
              <a:t> the benefits </a:t>
            </a:r>
            <a:r>
              <a:rPr lang="en-US" sz="1800" dirty="0">
                <a:latin typeface="Calibri"/>
                <a:ea typeface="Calibri" panose="020F0502020204030204" pitchFamily="34" charset="0"/>
                <a:cs typeface="Calibri"/>
              </a:rPr>
              <a:t>of</a:t>
            </a:r>
            <a:r>
              <a:rPr lang="en-US" sz="1800" dirty="0">
                <a:effectLst/>
                <a:latin typeface="Calibri"/>
                <a:ea typeface="Calibri" panose="020F0502020204030204" pitchFamily="34" charset="0"/>
                <a:cs typeface="Calibri"/>
              </a:rPr>
              <a:t> a statin in </a:t>
            </a:r>
            <a:r>
              <a:rPr lang="en-US" sz="1800" dirty="0">
                <a:latin typeface="Calibri"/>
                <a:ea typeface="Calibri" panose="020F0502020204030204" pitchFamily="34" charset="0"/>
                <a:cs typeface="Calibri"/>
              </a:rPr>
              <a:t>their </a:t>
            </a:r>
            <a:r>
              <a:rPr lang="en-US" sz="1800" dirty="0">
                <a:effectLst/>
                <a:latin typeface="Calibri"/>
                <a:ea typeface="Calibri" panose="020F0502020204030204" pitchFamily="34" charset="0"/>
                <a:cs typeface="Calibri"/>
              </a:rPr>
              <a:t>medication regimen. The infographic uses the comparisons on this screen to show patients how a statin plus lifestyle changes can help them reach their LDL cholesterol goals.</a:t>
            </a: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7</a:t>
            </a:fld>
            <a:endParaRPr lang="en-US"/>
          </a:p>
        </p:txBody>
      </p:sp>
    </p:spTree>
    <p:extLst>
      <p:ext uri="{BB962C8B-B14F-4D97-AF65-F5344CB8AC3E}">
        <p14:creationId xmlns:p14="http://schemas.microsoft.com/office/powerpoint/2010/main" val="291200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a:ea typeface="Calibri" panose="020F0502020204030204" pitchFamily="34" charset="0"/>
                <a:cs typeface="Calibri"/>
              </a:rPr>
              <a:t>Old habits are hard to break. One of them is </a:t>
            </a:r>
            <a:r>
              <a:rPr lang="en-US" sz="1800" dirty="0">
                <a:latin typeface="Calibri"/>
                <a:ea typeface="Calibri" panose="020F0502020204030204" pitchFamily="34" charset="0"/>
                <a:cs typeface="Calibri"/>
              </a:rPr>
              <a:t>asking a patient to fast before an LDL-lab test,</a:t>
            </a:r>
            <a:r>
              <a:rPr lang="en-US" sz="1800" dirty="0">
                <a:effectLst/>
                <a:latin typeface="Calibri"/>
                <a:ea typeface="Calibri" panose="020F0502020204030204" pitchFamily="34" charset="0"/>
                <a:cs typeface="Calibri"/>
              </a:rPr>
              <a:t> before prescribing a statin. For most patients, non-fasting labs are now acceptable to assess LDL cholesterol. In addition, certain </a:t>
            </a:r>
            <a:r>
              <a:rPr lang="en-US" sz="1800" dirty="0">
                <a:latin typeface="Calibri"/>
                <a:ea typeface="Calibri" panose="020F0502020204030204" pitchFamily="34" charset="0"/>
                <a:cs typeface="Calibri"/>
              </a:rPr>
              <a:t>higher-risk patients</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(those with Clinical ASCVD and diabetes) can</a:t>
            </a:r>
            <a:r>
              <a:rPr lang="en-US" sz="1800" dirty="0">
                <a:effectLst/>
                <a:latin typeface="Calibri"/>
                <a:ea typeface="Calibri" panose="020F0502020204030204" pitchFamily="34" charset="0"/>
                <a:cs typeface="Calibri"/>
              </a:rPr>
              <a:t> be prescribed a statin with no lab test at </a:t>
            </a:r>
            <a:r>
              <a:rPr lang="en-US" sz="1800" dirty="0">
                <a:latin typeface="Calibri"/>
                <a:ea typeface="Calibri" panose="020F0502020204030204" pitchFamily="34" charset="0"/>
                <a:cs typeface="Calibri"/>
              </a:rPr>
              <a:t>all.</a:t>
            </a:r>
            <a:r>
              <a:rPr lang="en-US" sz="1800" dirty="0">
                <a:effectLst/>
                <a:latin typeface="Calibri"/>
                <a:ea typeface="Calibri" panose="020F0502020204030204" pitchFamily="34" charset="0"/>
                <a:cs typeface="Calibri"/>
              </a:rPr>
              <a:t> </a:t>
            </a:r>
            <a:endParaRPr lang="en-US" dirty="0"/>
          </a:p>
          <a:p>
            <a:pPr>
              <a:lnSpc>
                <a:spcPct val="107000"/>
              </a:lnSpc>
              <a:spcAft>
                <a:spcPts val="800"/>
              </a:spcAft>
            </a:pPr>
            <a:endParaRPr lang="en-US" sz="1800" dirty="0">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Same-day labs or even better, point-of-care lipid testing, may remove key barriers to identifying patients with very high-LDL or familial </a:t>
            </a:r>
            <a:r>
              <a:rPr lang="en-US" sz="1800" dirty="0">
                <a:latin typeface="Calibri"/>
                <a:ea typeface="Calibri" panose="020F0502020204030204" pitchFamily="34" charset="0"/>
                <a:cs typeface="Calibri"/>
              </a:rPr>
              <a:t>hypercholesterolemia</a:t>
            </a:r>
            <a:r>
              <a:rPr lang="en-US" sz="1800" dirty="0">
                <a:effectLst/>
                <a:latin typeface="Calibri"/>
                <a:ea typeface="Calibri" panose="020F0502020204030204" pitchFamily="34" charset="0"/>
                <a:cs typeface="Calibri"/>
              </a:rPr>
              <a:t>. When a patient has to return for an additional visit just for labs, compounded with the need to fast, this </a:t>
            </a:r>
            <a:r>
              <a:rPr lang="en-US" sz="1800" dirty="0">
                <a:latin typeface="Calibri"/>
                <a:ea typeface="Calibri" panose="020F0502020204030204" pitchFamily="34" charset="0"/>
                <a:cs typeface="Calibri"/>
              </a:rPr>
              <a:t>leads to unwanted delays</a:t>
            </a:r>
            <a:r>
              <a:rPr lang="en-US" sz="1800" dirty="0">
                <a:effectLst/>
                <a:latin typeface="Calibri"/>
                <a:ea typeface="Calibri" panose="020F0502020204030204" pitchFamily="34" charset="0"/>
                <a:cs typeface="Calibri"/>
              </a:rPr>
              <a:t> –or worse, </a:t>
            </a:r>
            <a:r>
              <a:rPr lang="en-US" sz="1800" dirty="0">
                <a:latin typeface="Calibri"/>
                <a:ea typeface="Calibri" panose="020F0502020204030204" pitchFamily="34" charset="0"/>
                <a:cs typeface="Calibri"/>
              </a:rPr>
              <a:t>patients not</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returning</a:t>
            </a:r>
            <a:r>
              <a:rPr lang="en-US" sz="1800" dirty="0">
                <a:effectLst/>
                <a:latin typeface="Calibri"/>
                <a:ea typeface="Calibri" panose="020F0502020204030204" pitchFamily="34" charset="0"/>
                <a:cs typeface="Calibri"/>
              </a:rPr>
              <a:t> at all. Take advantage of the latest evidence-based </a:t>
            </a:r>
            <a:r>
              <a:rPr lang="en-US" sz="1800" dirty="0">
                <a:latin typeface="Calibri"/>
                <a:ea typeface="Calibri" panose="020F0502020204030204" pitchFamily="34" charset="0"/>
                <a:cs typeface="Calibri"/>
              </a:rPr>
              <a:t>guidance for</a:t>
            </a:r>
            <a:r>
              <a:rPr lang="en-US" sz="1800" dirty="0">
                <a:effectLst/>
                <a:latin typeface="Calibri"/>
                <a:ea typeface="Calibri" panose="020F0502020204030204" pitchFamily="34" charset="0"/>
                <a:cs typeface="Calibri"/>
              </a:rPr>
              <a:t> non-fasting lipid panels to optimize cholesterol management </a:t>
            </a:r>
            <a:r>
              <a:rPr lang="en-US" sz="1800" dirty="0">
                <a:latin typeface="Calibri"/>
                <a:ea typeface="Calibri" panose="020F0502020204030204" pitchFamily="34" charset="0"/>
                <a:cs typeface="Calibri"/>
              </a:rPr>
              <a:t>as a life-saving step for</a:t>
            </a:r>
            <a:r>
              <a:rPr lang="en-US" sz="1800" dirty="0">
                <a:effectLst/>
                <a:latin typeface="Calibri"/>
                <a:ea typeface="Calibri" panose="020F0502020204030204" pitchFamily="34" charset="0"/>
                <a:cs typeface="Calibri"/>
              </a:rPr>
              <a:t> your patients.</a:t>
            </a:r>
            <a:endParaRPr lang="en-US" dirty="0"/>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Calibri"/>
              </a:rPr>
              <a:t>The short webinar and guidelines linked on this slide provide </a:t>
            </a:r>
            <a:r>
              <a:rPr lang="en-US" sz="1800" dirty="0">
                <a:latin typeface="Calibri"/>
                <a:ea typeface="Calibri" panose="020F0502020204030204" pitchFamily="34" charset="0"/>
                <a:cs typeface="Calibri"/>
              </a:rPr>
              <a:t>an overview</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of</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the </a:t>
            </a:r>
            <a:r>
              <a:rPr lang="en-US" sz="1800" dirty="0">
                <a:effectLst/>
                <a:latin typeface="Calibri"/>
                <a:ea typeface="Calibri" panose="020F0502020204030204" pitchFamily="34" charset="0"/>
                <a:cs typeface="Calibri"/>
              </a:rPr>
              <a:t>statin prescribing </a:t>
            </a:r>
            <a:r>
              <a:rPr lang="en-US" sz="1800" dirty="0">
                <a:latin typeface="Calibri"/>
                <a:ea typeface="Calibri" panose="020F0502020204030204" pitchFamily="34" charset="0"/>
                <a:cs typeface="Calibri"/>
              </a:rPr>
              <a:t>guidance for patients with:</a:t>
            </a:r>
          </a:p>
          <a:p>
            <a:pPr marL="285750" indent="-285750">
              <a:lnSpc>
                <a:spcPct val="107000"/>
              </a:lnSpc>
              <a:spcAft>
                <a:spcPts val="800"/>
              </a:spcAft>
              <a:buFont typeface="Arial"/>
              <a:buChar char="•"/>
            </a:pPr>
            <a:r>
              <a:rPr lang="en-US" sz="1800" dirty="0">
                <a:latin typeface="Calibri"/>
                <a:ea typeface="Calibri" panose="020F0502020204030204" pitchFamily="34" charset="0"/>
                <a:cs typeface="Calibri"/>
              </a:rPr>
              <a:t> Clinical</a:t>
            </a:r>
            <a:r>
              <a:rPr lang="en-US" sz="1800" dirty="0">
                <a:effectLst/>
                <a:latin typeface="Calibri"/>
                <a:ea typeface="Calibri" panose="020F0502020204030204" pitchFamily="34" charset="0"/>
                <a:cs typeface="Calibri"/>
              </a:rPr>
              <a:t> ASCVD</a:t>
            </a:r>
            <a:endParaRPr lang="en-US" dirty="0">
              <a:cs typeface="Calibri" panose="020F0502020204030204"/>
            </a:endParaRPr>
          </a:p>
          <a:p>
            <a:pPr marL="342900" marR="0" lvl="0" indent="-342900">
              <a:lnSpc>
                <a:spcPct val="107000"/>
              </a:lnSpc>
              <a:spcBef>
                <a:spcPts val="0"/>
              </a:spcBef>
              <a:spcAft>
                <a:spcPts val="0"/>
              </a:spcAft>
              <a:buFont typeface="Aria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Diabetes with LDL 70-189</a:t>
            </a:r>
          </a:p>
          <a:p>
            <a:pPr marL="342900" marR="0" lvl="0" indent="-342900">
              <a:lnSpc>
                <a:spcPct val="107000"/>
              </a:lnSpc>
              <a:spcBef>
                <a:spcPts val="0"/>
              </a:spcBef>
              <a:spcAft>
                <a:spcPts val="800"/>
              </a:spcAft>
              <a:buFont typeface="Aria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Age 20-75 with LDL </a:t>
            </a:r>
            <a:r>
              <a:rPr lang="en-US" sz="1800" dirty="0">
                <a:effectLst/>
                <a:latin typeface="Calibri" panose="020F0502020204030204" pitchFamily="34" charset="0"/>
                <a:ea typeface="Calibri" panose="020F0502020204030204" pitchFamily="34" charset="0"/>
                <a:cs typeface="Calibri" panose="020F0502020204030204" pitchFamily="34" charset="0"/>
              </a:rPr>
              <a:t>≥190</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This training is a tool clinicians can reference over time and is </a:t>
            </a:r>
            <a:r>
              <a:rPr lang="en-US" sz="1800" dirty="0">
                <a:latin typeface="Calibri"/>
                <a:ea typeface="Calibri" panose="020F0502020204030204" pitchFamily="34" charset="0"/>
                <a:cs typeface="Calibri"/>
              </a:rPr>
              <a:t>worth</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sharing</a:t>
            </a:r>
            <a:r>
              <a:rPr lang="en-US" sz="1800" dirty="0">
                <a:effectLst/>
                <a:latin typeface="Calibri"/>
                <a:ea typeface="Calibri" panose="020F0502020204030204" pitchFamily="34" charset="0"/>
                <a:cs typeface="Calibri"/>
              </a:rPr>
              <a:t> with the entire clinical team.</a:t>
            </a: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8</a:t>
            </a:fld>
            <a:endParaRPr lang="en-US"/>
          </a:p>
        </p:txBody>
      </p:sp>
    </p:spTree>
    <p:extLst>
      <p:ext uri="{BB962C8B-B14F-4D97-AF65-F5344CB8AC3E}">
        <p14:creationId xmlns:p14="http://schemas.microsoft.com/office/powerpoint/2010/main" val="398953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dirty="0">
                <a:effectLst/>
                <a:latin typeface="Calibri"/>
                <a:ea typeface="Calibri" panose="020F0502020204030204" pitchFamily="34" charset="0"/>
                <a:cs typeface="Calibri"/>
              </a:rPr>
              <a:t>It can be hard to </a:t>
            </a:r>
            <a:r>
              <a:rPr lang="en-US" sz="1100" dirty="0">
                <a:latin typeface="Calibri"/>
                <a:ea typeface="Calibri" panose="020F0502020204030204" pitchFamily="34" charset="0"/>
                <a:cs typeface="Calibri"/>
              </a:rPr>
              <a:t>keep-up </a:t>
            </a:r>
            <a:r>
              <a:rPr lang="en-US" sz="1100" dirty="0">
                <a:effectLst/>
                <a:latin typeface="Calibri"/>
                <a:ea typeface="Calibri" panose="020F0502020204030204" pitchFamily="34" charset="0"/>
                <a:cs typeface="Calibri"/>
              </a:rPr>
              <a:t>with changing guidelines, care standards, and other nuances of patients care. To help, NACHC created the </a:t>
            </a:r>
            <a:r>
              <a:rPr lang="en-US" sz="1100" i="1" dirty="0">
                <a:effectLst/>
                <a:latin typeface="Calibri"/>
                <a:ea typeface="Calibri" panose="020F0502020204030204" pitchFamily="34" charset="0"/>
                <a:cs typeface="Calibri"/>
              </a:rPr>
              <a:t>Cholesterol Provider Training Package</a:t>
            </a:r>
            <a:r>
              <a:rPr lang="en-US" sz="1100" dirty="0">
                <a:latin typeface="Calibri"/>
                <a:ea typeface="Calibri" panose="020F0502020204030204" pitchFamily="34" charset="0"/>
                <a:cs typeface="Calibri"/>
              </a:rPr>
              <a:t> with</a:t>
            </a:r>
            <a:r>
              <a:rPr lang="en-US" sz="1100" dirty="0">
                <a:effectLst/>
                <a:latin typeface="Calibri"/>
                <a:ea typeface="Calibri" panose="020F0502020204030204" pitchFamily="34" charset="0"/>
                <a:cs typeface="Calibri"/>
              </a:rPr>
              <a:t> </a:t>
            </a:r>
            <a:r>
              <a:rPr lang="en-US" sz="1100" dirty="0">
                <a:latin typeface="Calibri"/>
                <a:ea typeface="Calibri" panose="020F0502020204030204" pitchFamily="34" charset="0"/>
                <a:cs typeface="Calibri"/>
              </a:rPr>
              <a:t>consolidated</a:t>
            </a:r>
            <a:r>
              <a:rPr lang="en-US" sz="1100" dirty="0">
                <a:effectLst/>
                <a:latin typeface="Calibri"/>
                <a:ea typeface="Calibri" panose="020F0502020204030204" pitchFamily="34" charset="0"/>
                <a:cs typeface="Calibri"/>
              </a:rPr>
              <a:t> information, tools</a:t>
            </a:r>
            <a:r>
              <a:rPr lang="en-US" sz="1100" dirty="0">
                <a:latin typeface="Calibri"/>
                <a:ea typeface="Calibri" panose="020F0502020204030204" pitchFamily="34" charset="0"/>
                <a:cs typeface="Calibri"/>
              </a:rPr>
              <a:t>,</a:t>
            </a:r>
            <a:r>
              <a:rPr lang="en-US" sz="1100" dirty="0">
                <a:effectLst/>
                <a:latin typeface="Calibri"/>
                <a:ea typeface="Calibri" panose="020F0502020204030204" pitchFamily="34" charset="0"/>
                <a:cs typeface="Calibri"/>
              </a:rPr>
              <a:t> and resources </a:t>
            </a:r>
            <a:r>
              <a:rPr lang="en-US" sz="1100" dirty="0">
                <a:latin typeface="Calibri"/>
                <a:ea typeface="Calibri" panose="020F0502020204030204" pitchFamily="34" charset="0"/>
                <a:cs typeface="Calibri"/>
              </a:rPr>
              <a:t>so</a:t>
            </a:r>
            <a:r>
              <a:rPr lang="en-US" sz="1100" dirty="0">
                <a:effectLst/>
                <a:latin typeface="Calibri"/>
                <a:ea typeface="Calibri" panose="020F0502020204030204" pitchFamily="34" charset="0"/>
                <a:cs typeface="Calibri"/>
              </a:rPr>
              <a:t> clinicians </a:t>
            </a:r>
            <a:r>
              <a:rPr lang="en-US" sz="1100" dirty="0">
                <a:latin typeface="Calibri"/>
                <a:ea typeface="Calibri" panose="020F0502020204030204" pitchFamily="34" charset="0"/>
                <a:cs typeface="Calibri"/>
              </a:rPr>
              <a:t>can </a:t>
            </a:r>
            <a:r>
              <a:rPr lang="en-US" sz="1100" dirty="0">
                <a:effectLst/>
                <a:latin typeface="Calibri"/>
                <a:ea typeface="Calibri" panose="020F0502020204030204" pitchFamily="34" charset="0"/>
                <a:cs typeface="Calibri"/>
              </a:rPr>
              <a:t>make the best care decision for their patients.</a:t>
            </a:r>
            <a:r>
              <a:rPr lang="en-US" sz="1100" dirty="0">
                <a:latin typeface="Calibri"/>
                <a:ea typeface="Calibri" panose="020F0502020204030204" pitchFamily="34" charset="0"/>
                <a:cs typeface="Calibri"/>
              </a:rPr>
              <a:t> </a:t>
            </a:r>
            <a:endParaRPr lang="en-US" sz="11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a:ea typeface="Calibri" panose="020F0502020204030204" pitchFamily="34" charset="0"/>
                <a:cs typeface="Calibri"/>
              </a:rPr>
              <a:t>The </a:t>
            </a:r>
            <a:r>
              <a:rPr lang="en-US" sz="1100" i="1" dirty="0">
                <a:effectLst/>
                <a:latin typeface="Calibri"/>
                <a:ea typeface="Calibri" panose="020F0502020204030204" pitchFamily="34" charset="0"/>
                <a:cs typeface="Calibri"/>
              </a:rPr>
              <a:t>Cholesterol Training Package</a:t>
            </a:r>
            <a:r>
              <a:rPr lang="en-US" sz="1100" dirty="0">
                <a:effectLst/>
                <a:latin typeface="Calibri"/>
                <a:ea typeface="Calibri" panose="020F0502020204030204" pitchFamily="34" charset="0"/>
                <a:cs typeface="Calibri"/>
              </a:rPr>
              <a:t> </a:t>
            </a:r>
            <a:r>
              <a:rPr lang="en-US" sz="1100" dirty="0">
                <a:latin typeface="Calibri"/>
                <a:ea typeface="Calibri" panose="020F0502020204030204" pitchFamily="34" charset="0"/>
                <a:cs typeface="Calibri"/>
              </a:rPr>
              <a:t>includes</a:t>
            </a:r>
            <a:r>
              <a:rPr lang="en-US" sz="1100" dirty="0">
                <a:effectLst/>
                <a:latin typeface="Calibri"/>
                <a:ea typeface="Calibri" panose="020F0502020204030204" pitchFamily="34" charset="0"/>
                <a:cs typeface="Calibri"/>
              </a:rPr>
              <a:t> </a:t>
            </a:r>
            <a:r>
              <a:rPr lang="en-US" sz="1100" dirty="0">
                <a:latin typeface="Calibri"/>
                <a:ea typeface="Calibri" panose="020F0502020204030204" pitchFamily="34" charset="0"/>
                <a:cs typeface="Calibri"/>
              </a:rPr>
              <a:t>a series of</a:t>
            </a:r>
            <a:r>
              <a:rPr lang="en-US" sz="1100" dirty="0">
                <a:effectLst/>
                <a:latin typeface="Calibri"/>
                <a:ea typeface="Calibri" panose="020F0502020204030204" pitchFamily="34" charset="0"/>
                <a:cs typeface="Calibri"/>
              </a:rPr>
              <a:t> tools</a:t>
            </a:r>
            <a:r>
              <a:rPr lang="en-US" sz="1100" dirty="0">
                <a:latin typeface="Calibri"/>
                <a:ea typeface="Calibri" panose="020F0502020204030204" pitchFamily="34" charset="0"/>
                <a:cs typeface="Calibri"/>
              </a:rPr>
              <a:t>, such as</a:t>
            </a:r>
            <a:r>
              <a:rPr lang="en-US" sz="1100" dirty="0">
                <a:effectLst/>
                <a:latin typeface="Calibri"/>
                <a:ea typeface="Calibri" panose="020F0502020204030204" pitchFamily="34" charset="0"/>
                <a:cs typeface="Calibri"/>
              </a:rPr>
              <a:t>:</a:t>
            </a:r>
          </a:p>
          <a:p>
            <a:pPr marL="342900" indent="-342900">
              <a:lnSpc>
                <a:spcPct val="107000"/>
              </a:lnSpc>
              <a:spcAft>
                <a:spcPts val="800"/>
              </a:spcAft>
              <a:buFont typeface="Arial" panose="020B0604020202020204" pitchFamily="34" charset="0"/>
              <a:buChar char="•"/>
              <a:tabLst>
                <a:tab pos="457200" algn="l"/>
              </a:tabLst>
            </a:pPr>
            <a:r>
              <a:rPr lang="en-US" sz="1200" u="sng" dirty="0">
                <a:solidFill>
                  <a:srgbClr val="0563C1"/>
                </a:solidFill>
                <a:effectLst/>
                <a:latin typeface="Calibri"/>
                <a:ea typeface="Calibri" panose="020F0502020204030204" pitchFamily="34" charset="0"/>
                <a:cs typeface="Calibri"/>
              </a:rPr>
              <a:t>Statin Adherence</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A tool that outlines </a:t>
            </a:r>
            <a:r>
              <a:rPr lang="en-US" sz="1200" dirty="0">
                <a:effectLst/>
                <a:latin typeface="Calibri"/>
                <a:ea typeface="Calibri" panose="020F0502020204030204" pitchFamily="34" charset="0"/>
                <a:cs typeface="Calibri"/>
              </a:rPr>
              <a:t>the issue of medication nonadherence and </a:t>
            </a:r>
            <a:r>
              <a:rPr lang="en-US" dirty="0">
                <a:latin typeface="Calibri"/>
                <a:ea typeface="Calibri" panose="020F0502020204030204" pitchFamily="34" charset="0"/>
                <a:cs typeface="Calibri"/>
              </a:rPr>
              <a:t>the reasons </a:t>
            </a:r>
            <a:r>
              <a:rPr lang="en-US" sz="1200" dirty="0">
                <a:effectLst/>
                <a:latin typeface="Calibri"/>
                <a:ea typeface="Calibri" panose="020F0502020204030204" pitchFamily="34" charset="0"/>
                <a:cs typeface="Calibri"/>
              </a:rPr>
              <a:t>patients may not adhere to medications</a:t>
            </a:r>
            <a:r>
              <a:rPr lang="en-US" dirty="0">
                <a:latin typeface="Calibri"/>
                <a:ea typeface="Calibri" panose="020F0502020204030204" pitchFamily="34" charset="0"/>
                <a:cs typeface="Calibri"/>
              </a:rPr>
              <a:t> </a:t>
            </a:r>
            <a:endParaRPr lang="en-US" sz="1100" dirty="0">
              <a:effectLst/>
              <a:latin typeface="Calibri"/>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US" sz="1200" u="sng" dirty="0">
                <a:solidFill>
                  <a:srgbClr val="0563C1"/>
                </a:solidFill>
                <a:effectLst/>
                <a:latin typeface="Calibri"/>
                <a:ea typeface="Calibri" panose="020F0502020204030204" pitchFamily="34" charset="0"/>
                <a:cs typeface="Calibri"/>
              </a:rPr>
              <a:t>Statin Associated Side Effects</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Which reviews</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how to </a:t>
            </a:r>
            <a:r>
              <a:rPr lang="en-US" sz="1200" dirty="0">
                <a:effectLst/>
                <a:latin typeface="Calibri"/>
                <a:ea typeface="Calibri" panose="020F0502020204030204" pitchFamily="34" charset="0"/>
                <a:cs typeface="Calibri"/>
              </a:rPr>
              <a:t>approach</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patients with potential statin-associated side effects or statin-associated muscle symptoms</a:t>
            </a:r>
            <a:endParaRPr lang="en-US" sz="11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US" sz="1200" u="sng" dirty="0">
                <a:solidFill>
                  <a:srgbClr val="0563C1"/>
                </a:solidFill>
                <a:effectLst/>
                <a:latin typeface="Calibri"/>
                <a:ea typeface="Calibri" panose="020F0502020204030204" pitchFamily="34" charset="0"/>
                <a:cs typeface="Calibri"/>
              </a:rPr>
              <a:t>Statin Therapy for High-Risk Group Summary Video</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A d</a:t>
            </a:r>
            <a:r>
              <a:rPr lang="en-US" sz="1100" dirty="0">
                <a:latin typeface="Calibri"/>
                <a:ea typeface="Calibri" panose="020F0502020204030204" pitchFamily="34" charset="0"/>
                <a:cs typeface="Calibri"/>
              </a:rPr>
              <a:t>etailed</a:t>
            </a:r>
            <a:r>
              <a:rPr lang="en-US" sz="1100" dirty="0">
                <a:effectLst/>
                <a:latin typeface="Calibri"/>
                <a:ea typeface="Calibri" panose="020F0502020204030204" pitchFamily="34" charset="0"/>
                <a:cs typeface="Calibri"/>
              </a:rPr>
              <a:t> training from NACHC and the AMA </a:t>
            </a:r>
            <a:r>
              <a:rPr lang="en-US" sz="1100" dirty="0">
                <a:latin typeface="Calibri"/>
                <a:ea typeface="Calibri" panose="020F0502020204030204" pitchFamily="34" charset="0"/>
                <a:cs typeface="Calibri"/>
              </a:rPr>
              <a:t>about current</a:t>
            </a:r>
            <a:r>
              <a:rPr lang="en-US" sz="1100" dirty="0">
                <a:effectLst/>
                <a:latin typeface="Calibri"/>
                <a:ea typeface="Calibri" panose="020F0502020204030204" pitchFamily="34" charset="0"/>
                <a:cs typeface="Calibri"/>
              </a:rPr>
              <a:t> guidance for statin prescribing </a:t>
            </a:r>
            <a:r>
              <a:rPr lang="en-US" sz="1100" dirty="0">
                <a:latin typeface="Calibri"/>
                <a:ea typeface="Calibri" panose="020F0502020204030204" pitchFamily="34" charset="0"/>
                <a:cs typeface="Calibri"/>
              </a:rPr>
              <a:t>with the</a:t>
            </a:r>
            <a:r>
              <a:rPr lang="en-US" sz="1100" dirty="0">
                <a:effectLst/>
                <a:latin typeface="Calibri"/>
                <a:ea typeface="Calibri" panose="020F0502020204030204" pitchFamily="34" charset="0"/>
                <a:cs typeface="Calibri"/>
              </a:rPr>
              <a:t> following risk groups</a:t>
            </a:r>
            <a:r>
              <a:rPr lang="en-US" sz="1100" dirty="0">
                <a:latin typeface="Calibri"/>
                <a:ea typeface="Calibri" panose="020F0502020204030204" pitchFamily="34" charset="0"/>
                <a:cs typeface="Calibri"/>
              </a:rPr>
              <a:t>:</a:t>
            </a:r>
            <a:endParaRPr lang="en-US" sz="1100" dirty="0">
              <a:effectLst/>
              <a:latin typeface="Calibri"/>
              <a:ea typeface="Calibri" panose="020F0502020204030204" pitchFamily="34" charset="0"/>
              <a:cs typeface="Calibri"/>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Clinical ASCVD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Diabetes with LDL 70-189</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Age 20-75 with LDL </a:t>
            </a:r>
            <a:r>
              <a:rPr lang="en-US" sz="1100" dirty="0">
                <a:effectLst/>
                <a:latin typeface="Calibri" panose="020F0502020204030204" pitchFamily="34" charset="0"/>
                <a:ea typeface="Calibri" panose="020F0502020204030204" pitchFamily="34" charset="0"/>
                <a:cs typeface="Calibri" panose="020F0502020204030204" pitchFamily="34" charset="0"/>
              </a:rPr>
              <a:t>≥190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US" sz="1200" u="sng" dirty="0">
                <a:solidFill>
                  <a:srgbClr val="0563C1"/>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Statin Guideline Snapshot:</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Reviews</a:t>
            </a:r>
            <a:r>
              <a:rPr lang="en-US" sz="1200" dirty="0">
                <a:effectLst/>
                <a:latin typeface="Calibri"/>
                <a:ea typeface="Calibri" panose="020F0502020204030204" pitchFamily="34" charset="0"/>
                <a:cs typeface="Calibri"/>
              </a:rPr>
              <a:t> statin management in high risk patients and highlights</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the</a:t>
            </a:r>
            <a:r>
              <a:rPr lang="en-US" dirty="0">
                <a:latin typeface="Calibri"/>
                <a:ea typeface="Calibri" panose="020F0502020204030204" pitchFamily="34" charset="0"/>
                <a:cs typeface="Calibri"/>
              </a:rPr>
              <a:t> most important points from the</a:t>
            </a:r>
            <a:r>
              <a:rPr lang="en-US" sz="1200" dirty="0">
                <a:effectLst/>
                <a:latin typeface="Calibri"/>
                <a:ea typeface="Calibri" panose="020F0502020204030204" pitchFamily="34" charset="0"/>
                <a:cs typeface="Calibri"/>
              </a:rPr>
              <a:t> 2018 ACC/AHA Guideline on the Management of Blood Cholesterol</a:t>
            </a:r>
            <a:endParaRPr lang="en-US" sz="11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US" sz="1200" u="sng" dirty="0">
                <a:solidFill>
                  <a:srgbClr val="0563C1"/>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Statin Inertia Chart:</a:t>
            </a:r>
            <a:r>
              <a:rPr lang="en-US" sz="1200" dirty="0">
                <a:effectLst/>
                <a:latin typeface="Calibri"/>
                <a:ea typeface="Calibri" panose="020F0502020204030204" pitchFamily="34" charset="0"/>
                <a:cs typeface="Calibri"/>
              </a:rPr>
              <a:t> A tracking tool to determine if there are potential inertia concerns with statin prescribing</a:t>
            </a:r>
            <a:endParaRPr lang="en-US" sz="1100" dirty="0">
              <a:effectLst/>
              <a:latin typeface="Calibri"/>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tabLst>
                <a:tab pos="457200" algn="l"/>
              </a:tabLst>
            </a:pPr>
            <a:r>
              <a:rPr lang="en-US" sz="1200" u="sng" dirty="0">
                <a:solidFill>
                  <a:srgbClr val="0563C1"/>
                </a:solidFill>
                <a:effectLst/>
                <a:latin typeface="Calibri"/>
                <a:ea typeface="Calibri" panose="020F0502020204030204" pitchFamily="34" charset="0"/>
                <a:cs typeface="Calibri"/>
              </a:rPr>
              <a:t>Q&amp;A: Common Patient Questions about Statins</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A summary</a:t>
            </a:r>
            <a:r>
              <a:rPr lang="en-US" sz="1200" dirty="0">
                <a:effectLst/>
                <a:latin typeface="Calibri"/>
                <a:ea typeface="Calibri" panose="020F0502020204030204" pitchFamily="34" charset="0"/>
                <a:cs typeface="Calibri"/>
              </a:rPr>
              <a:t> of common patient questions</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and responses to help clinicians</a:t>
            </a:r>
            <a:r>
              <a:rPr lang="en-US" dirty="0">
                <a:latin typeface="Calibri"/>
                <a:ea typeface="Calibri" panose="020F0502020204030204" pitchFamily="34" charset="0"/>
                <a:cs typeface="Calibri"/>
              </a:rPr>
              <a:t> effectively address patient</a:t>
            </a:r>
            <a:r>
              <a:rPr lang="en-US" sz="1200" dirty="0">
                <a:effectLst/>
                <a:latin typeface="Calibri"/>
                <a:ea typeface="Calibri" panose="020F0502020204030204" pitchFamily="34" charset="0"/>
                <a:cs typeface="Calibri"/>
              </a:rPr>
              <a:t> questions during a care encounter</a:t>
            </a:r>
            <a:endParaRPr lang="en-US" sz="1100" dirty="0">
              <a:effectLst/>
              <a:latin typeface="Calibri"/>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9</a:t>
            </a:fld>
            <a:endParaRPr lang="en-US"/>
          </a:p>
        </p:txBody>
      </p:sp>
    </p:spTree>
    <p:extLst>
      <p:ext uri="{BB962C8B-B14F-4D97-AF65-F5344CB8AC3E}">
        <p14:creationId xmlns:p14="http://schemas.microsoft.com/office/powerpoint/2010/main" val="35745493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D13901A-6515-B040-8F97-D98FE9DFB5BB}"/>
              </a:ext>
            </a:extLst>
          </p:cNvPr>
          <p:cNvSpPr/>
          <p:nvPr userDrawn="1"/>
        </p:nvSpPr>
        <p:spPr>
          <a:xfrm>
            <a:off x="4104480" y="-28152"/>
            <a:ext cx="8093805" cy="6934199"/>
          </a:xfrm>
          <a:prstGeom prst="rect">
            <a:avLst/>
          </a:prstGeom>
          <a:gradFill>
            <a:gsLst>
              <a:gs pos="24000">
                <a:schemeClr val="bg2"/>
              </a:gs>
              <a:gs pos="85000">
                <a:srgbClr val="E7E7E7"/>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C0DD397-09A6-8E43-A16A-F1928D816619}"/>
              </a:ext>
            </a:extLst>
          </p:cNvPr>
          <p:cNvGrpSpPr/>
          <p:nvPr userDrawn="1"/>
        </p:nvGrpSpPr>
        <p:grpSpPr>
          <a:xfrm>
            <a:off x="5802678" y="-68530"/>
            <a:ext cx="6836409" cy="7014955"/>
            <a:chOff x="5802678" y="-68530"/>
            <a:chExt cx="6836409" cy="7014955"/>
          </a:xfrm>
        </p:grpSpPr>
        <p:grpSp>
          <p:nvGrpSpPr>
            <p:cNvPr id="5" name="Group 4">
              <a:extLst>
                <a:ext uri="{FF2B5EF4-FFF2-40B4-BE49-F238E27FC236}">
                  <a16:creationId xmlns:a16="http://schemas.microsoft.com/office/drawing/2014/main" id="{39D05B8A-D5D5-1446-A57B-F83462FD51E8}"/>
                </a:ext>
              </a:extLst>
            </p:cNvPr>
            <p:cNvGrpSpPr/>
            <p:nvPr userDrawn="1"/>
          </p:nvGrpSpPr>
          <p:grpSpPr>
            <a:xfrm>
              <a:off x="5802678" y="-68530"/>
              <a:ext cx="6836409" cy="7002730"/>
              <a:chOff x="5802678" y="-68530"/>
              <a:chExt cx="6836409" cy="7002730"/>
            </a:xfrm>
            <a:effectLst>
              <a:outerShdw blurRad="211359" dist="37660" dir="13500000" algn="br" rotWithShape="0">
                <a:schemeClr val="tx2">
                  <a:alpha val="41665"/>
                </a:schemeClr>
              </a:outerShdw>
            </a:effectLst>
          </p:grpSpPr>
          <p:sp>
            <p:nvSpPr>
              <p:cNvPr id="83" name="Hexagon 82">
                <a:extLst>
                  <a:ext uri="{FF2B5EF4-FFF2-40B4-BE49-F238E27FC236}">
                    <a16:creationId xmlns:a16="http://schemas.microsoft.com/office/drawing/2014/main" id="{2D6325AF-B18A-2544-8F01-293BC411470A}"/>
                  </a:ext>
                </a:extLst>
              </p:cNvPr>
              <p:cNvSpPr/>
              <p:nvPr userDrawn="1"/>
            </p:nvSpPr>
            <p:spPr>
              <a:xfrm>
                <a:off x="7936101" y="1124281"/>
                <a:ext cx="2541702" cy="2225385"/>
              </a:xfrm>
              <a:prstGeom prst="hexagon">
                <a:avLst/>
              </a:prstGeom>
              <a:solidFill>
                <a:schemeClr val="accent1">
                  <a:alpha val="8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a:extLst>
                  <a:ext uri="{FF2B5EF4-FFF2-40B4-BE49-F238E27FC236}">
                    <a16:creationId xmlns:a16="http://schemas.microsoft.com/office/drawing/2014/main" id="{1C7DE2C9-3769-9944-835B-A0220118F0DB}"/>
                  </a:ext>
                </a:extLst>
              </p:cNvPr>
              <p:cNvSpPr/>
              <p:nvPr userDrawn="1"/>
            </p:nvSpPr>
            <p:spPr>
              <a:xfrm>
                <a:off x="7944524" y="3494199"/>
                <a:ext cx="2565469" cy="2211881"/>
              </a:xfrm>
              <a:prstGeom prst="hexagon">
                <a:avLst>
                  <a:gd name="adj" fmla="val 25000"/>
                  <a:gd name="vf" fmla="val 115470"/>
                </a:avLst>
              </a:prstGeom>
              <a:solidFill>
                <a:schemeClr val="accent1">
                  <a:alpha val="89574"/>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Hexagon 91">
                <a:extLst>
                  <a:ext uri="{FF2B5EF4-FFF2-40B4-BE49-F238E27FC236}">
                    <a16:creationId xmlns:a16="http://schemas.microsoft.com/office/drawing/2014/main" id="{6D699E99-2F1D-C748-8B32-84C2D44D7EAD}"/>
                  </a:ext>
                </a:extLst>
              </p:cNvPr>
              <p:cNvSpPr/>
              <p:nvPr userDrawn="1"/>
            </p:nvSpPr>
            <p:spPr>
              <a:xfrm>
                <a:off x="10085502" y="2291960"/>
                <a:ext cx="2541702" cy="2225385"/>
              </a:xfrm>
              <a:prstGeom prst="hexagon">
                <a:avLst/>
              </a:prstGeom>
              <a:solidFill>
                <a:schemeClr val="accent1">
                  <a:alpha val="64045"/>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a:extLst>
                  <a:ext uri="{FF2B5EF4-FFF2-40B4-BE49-F238E27FC236}">
                    <a16:creationId xmlns:a16="http://schemas.microsoft.com/office/drawing/2014/main" id="{AFF0BABA-B2C0-D641-8F39-0AA27F69E063}"/>
                  </a:ext>
                </a:extLst>
              </p:cNvPr>
              <p:cNvSpPr/>
              <p:nvPr userDrawn="1"/>
            </p:nvSpPr>
            <p:spPr>
              <a:xfrm>
                <a:off x="10073618" y="-68530"/>
                <a:ext cx="2565469" cy="2211881"/>
              </a:xfrm>
              <a:prstGeom prst="hexagon">
                <a:avLst>
                  <a:gd name="adj" fmla="val 25000"/>
                  <a:gd name="vf" fmla="val 115470"/>
                </a:avLst>
              </a:prstGeom>
              <a:solidFill>
                <a:schemeClr val="accent1"/>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Hexagon 95">
                <a:extLst>
                  <a:ext uri="{FF2B5EF4-FFF2-40B4-BE49-F238E27FC236}">
                    <a16:creationId xmlns:a16="http://schemas.microsoft.com/office/drawing/2014/main" id="{1F662E87-9BCD-3A49-8A78-2855E43E5FA9}"/>
                  </a:ext>
                </a:extLst>
              </p:cNvPr>
              <p:cNvSpPr/>
              <p:nvPr userDrawn="1"/>
            </p:nvSpPr>
            <p:spPr>
              <a:xfrm>
                <a:off x="5802678" y="2299119"/>
                <a:ext cx="2565469" cy="2211881"/>
              </a:xfrm>
              <a:prstGeom prst="hexagon">
                <a:avLst>
                  <a:gd name="adj" fmla="val 25000"/>
                  <a:gd name="vf" fmla="val 115470"/>
                </a:avLst>
              </a:prstGeom>
              <a:solidFill>
                <a:schemeClr val="accent1">
                  <a:alpha val="57821"/>
                </a:schemeClr>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Hexagon 96">
                <a:extLst>
                  <a:ext uri="{FF2B5EF4-FFF2-40B4-BE49-F238E27FC236}">
                    <a16:creationId xmlns:a16="http://schemas.microsoft.com/office/drawing/2014/main" id="{4791BC17-7FE0-B440-AF46-7D3C8E7BF7C4}"/>
                  </a:ext>
                </a:extLst>
              </p:cNvPr>
              <p:cNvSpPr/>
              <p:nvPr userDrawn="1"/>
            </p:nvSpPr>
            <p:spPr>
              <a:xfrm>
                <a:off x="5834417" y="4648684"/>
                <a:ext cx="2541702" cy="222538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a:extLst>
                  <a:ext uri="{FF2B5EF4-FFF2-40B4-BE49-F238E27FC236}">
                    <a16:creationId xmlns:a16="http://schemas.microsoft.com/office/drawing/2014/main" id="{BE5AC73B-0D4E-8342-8545-FC74D94C6E73}"/>
                  </a:ext>
                </a:extLst>
              </p:cNvPr>
              <p:cNvSpPr/>
              <p:nvPr userDrawn="1"/>
            </p:nvSpPr>
            <p:spPr>
              <a:xfrm>
                <a:off x="10069146" y="4665954"/>
                <a:ext cx="2541702" cy="222538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a:extLst>
                  <a:ext uri="{FF2B5EF4-FFF2-40B4-BE49-F238E27FC236}">
                    <a16:creationId xmlns:a16="http://schemas.microsoft.com/office/drawing/2014/main" id="{65708382-24B9-ED4F-A55E-566F475A6E32}"/>
                  </a:ext>
                </a:extLst>
              </p:cNvPr>
              <p:cNvSpPr/>
              <p:nvPr userDrawn="1"/>
            </p:nvSpPr>
            <p:spPr>
              <a:xfrm>
                <a:off x="7944524" y="5828260"/>
                <a:ext cx="2565469" cy="1105940"/>
              </a:xfrm>
              <a:custGeom>
                <a:avLst/>
                <a:gdLst>
                  <a:gd name="connsiteX0" fmla="*/ 0 w 3059162"/>
                  <a:gd name="connsiteY0" fmla="*/ 1318765 h 2637530"/>
                  <a:gd name="connsiteX1" fmla="*/ 659383 w 3059162"/>
                  <a:gd name="connsiteY1" fmla="*/ 1 h 2637530"/>
                  <a:gd name="connsiteX2" fmla="*/ 2399780 w 3059162"/>
                  <a:gd name="connsiteY2" fmla="*/ 1 h 2637530"/>
                  <a:gd name="connsiteX3" fmla="*/ 3059162 w 3059162"/>
                  <a:gd name="connsiteY3" fmla="*/ 1318765 h 2637530"/>
                  <a:gd name="connsiteX4" fmla="*/ 2399780 w 3059162"/>
                  <a:gd name="connsiteY4" fmla="*/ 2637529 h 2637530"/>
                  <a:gd name="connsiteX5" fmla="*/ 659383 w 3059162"/>
                  <a:gd name="connsiteY5" fmla="*/ 2637529 h 2637530"/>
                  <a:gd name="connsiteX6" fmla="*/ 0 w 3059162"/>
                  <a:gd name="connsiteY6" fmla="*/ 1318765 h 2637530"/>
                  <a:gd name="connsiteX0" fmla="*/ 0 w 3059162"/>
                  <a:gd name="connsiteY0" fmla="*/ 1318764 h 2637528"/>
                  <a:gd name="connsiteX1" fmla="*/ 659383 w 3059162"/>
                  <a:gd name="connsiteY1" fmla="*/ 0 h 2637528"/>
                  <a:gd name="connsiteX2" fmla="*/ 2399780 w 3059162"/>
                  <a:gd name="connsiteY2" fmla="*/ 0 h 2637528"/>
                  <a:gd name="connsiteX3" fmla="*/ 3059162 w 3059162"/>
                  <a:gd name="connsiteY3" fmla="*/ 1318764 h 2637528"/>
                  <a:gd name="connsiteX4" fmla="*/ 659383 w 3059162"/>
                  <a:gd name="connsiteY4" fmla="*/ 2637528 h 2637528"/>
                  <a:gd name="connsiteX5" fmla="*/ 0 w 3059162"/>
                  <a:gd name="connsiteY5" fmla="*/ 1318764 h 2637528"/>
                  <a:gd name="connsiteX0" fmla="*/ 0 w 3059162"/>
                  <a:gd name="connsiteY0" fmla="*/ 1318764 h 1318764"/>
                  <a:gd name="connsiteX1" fmla="*/ 659383 w 3059162"/>
                  <a:gd name="connsiteY1" fmla="*/ 0 h 1318764"/>
                  <a:gd name="connsiteX2" fmla="*/ 2399780 w 3059162"/>
                  <a:gd name="connsiteY2" fmla="*/ 0 h 1318764"/>
                  <a:gd name="connsiteX3" fmla="*/ 3059162 w 3059162"/>
                  <a:gd name="connsiteY3" fmla="*/ 1318764 h 1318764"/>
                  <a:gd name="connsiteX4" fmla="*/ 0 w 3059162"/>
                  <a:gd name="connsiteY4" fmla="*/ 1318764 h 13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162" h="1318764">
                    <a:moveTo>
                      <a:pt x="0" y="1318764"/>
                    </a:moveTo>
                    <a:lnTo>
                      <a:pt x="659383" y="0"/>
                    </a:lnTo>
                    <a:lnTo>
                      <a:pt x="2399780" y="0"/>
                    </a:lnTo>
                    <a:lnTo>
                      <a:pt x="3059162" y="1318764"/>
                    </a:lnTo>
                    <a:lnTo>
                      <a:pt x="0" y="1318764"/>
                    </a:lnTo>
                    <a:close/>
                  </a:path>
                </a:pathLst>
              </a:custGeom>
              <a:solidFill>
                <a:schemeClr val="accent1">
                  <a:alpha val="81000"/>
                </a:schemeClr>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 name="Group 2">
              <a:extLst>
                <a:ext uri="{FF2B5EF4-FFF2-40B4-BE49-F238E27FC236}">
                  <a16:creationId xmlns:a16="http://schemas.microsoft.com/office/drawing/2014/main" id="{8387D78A-EF9A-FF48-B5E7-B1C6E66324F8}"/>
                </a:ext>
              </a:extLst>
            </p:cNvPr>
            <p:cNvGrpSpPr/>
            <p:nvPr userDrawn="1"/>
          </p:nvGrpSpPr>
          <p:grpSpPr>
            <a:xfrm>
              <a:off x="6291698" y="209293"/>
              <a:ext cx="5984034" cy="6737132"/>
              <a:chOff x="6291698" y="209293"/>
              <a:chExt cx="5984034" cy="6737132"/>
            </a:xfrm>
          </p:grpSpPr>
          <p:pic>
            <p:nvPicPr>
              <p:cNvPr id="24" name="Picture 23">
                <a:extLst>
                  <a:ext uri="{FF2B5EF4-FFF2-40B4-BE49-F238E27FC236}">
                    <a16:creationId xmlns:a16="http://schemas.microsoft.com/office/drawing/2014/main" id="{D1DE6FFE-B23C-A045-B99C-C855A97F93B4}"/>
                  </a:ext>
                </a:extLst>
              </p:cNvPr>
              <p:cNvPicPr>
                <a:picLocks/>
              </p:cNvPicPr>
              <p:nvPr userDrawn="1"/>
            </p:nvPicPr>
            <p:blipFill>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8384176" y="3847611"/>
                <a:ext cx="1594169" cy="1594169"/>
              </a:xfrm>
              <a:prstGeom prst="rect">
                <a:avLst/>
              </a:prstGeom>
            </p:spPr>
          </p:pic>
          <p:pic>
            <p:nvPicPr>
              <p:cNvPr id="25" name="Picture 24">
                <a:extLst>
                  <a:ext uri="{FF2B5EF4-FFF2-40B4-BE49-F238E27FC236}">
                    <a16:creationId xmlns:a16="http://schemas.microsoft.com/office/drawing/2014/main" id="{AF353BAD-97CC-5C48-9AD1-0CE53A17BFE2}"/>
                  </a:ext>
                </a:extLst>
              </p:cNvPr>
              <p:cNvPicPr>
                <a:picLocks noChangeAspect="1"/>
              </p:cNvPicPr>
              <p:nvPr userDrawn="1"/>
            </p:nvPicPr>
            <p:blipFill>
              <a:blip r:embed="rId3"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10573050" y="2576535"/>
                <a:ext cx="1656234" cy="1656234"/>
              </a:xfrm>
              <a:prstGeom prst="rect">
                <a:avLst/>
              </a:prstGeom>
            </p:spPr>
          </p:pic>
          <p:pic>
            <p:nvPicPr>
              <p:cNvPr id="27" name="Picture 26">
                <a:extLst>
                  <a:ext uri="{FF2B5EF4-FFF2-40B4-BE49-F238E27FC236}">
                    <a16:creationId xmlns:a16="http://schemas.microsoft.com/office/drawing/2014/main" id="{50563D84-4680-794B-808F-8B5C7A7F4510}"/>
                  </a:ext>
                </a:extLst>
              </p:cNvPr>
              <p:cNvPicPr>
                <a:picLocks noChangeAspect="1"/>
              </p:cNvPicPr>
              <p:nvPr userDrawn="1"/>
            </p:nvPicPr>
            <p:blipFill>
              <a:blip r:embed="rId4" cstate="screen">
                <a:duotone>
                  <a:prstClr val="black"/>
                  <a:schemeClr val="accent1">
                    <a:tint val="45000"/>
                    <a:satMod val="400000"/>
                  </a:schemeClr>
                </a:duotone>
                <a:alphaModFix amt="46000"/>
                <a:extLst>
                  <a:ext uri="{28A0092B-C50C-407E-A947-70E740481C1C}">
                    <a14:useLocalDpi xmlns:a14="http://schemas.microsoft.com/office/drawing/2010/main"/>
                  </a:ext>
                </a:extLst>
              </a:blip>
              <a:srcRect/>
              <a:stretch/>
            </p:blipFill>
            <p:spPr>
              <a:xfrm>
                <a:off x="10619498" y="209293"/>
                <a:ext cx="1656234" cy="1656234"/>
              </a:xfrm>
              <a:prstGeom prst="rect">
                <a:avLst/>
              </a:prstGeom>
            </p:spPr>
          </p:pic>
          <p:pic>
            <p:nvPicPr>
              <p:cNvPr id="28" name="Picture 27">
                <a:extLst>
                  <a:ext uri="{FF2B5EF4-FFF2-40B4-BE49-F238E27FC236}">
                    <a16:creationId xmlns:a16="http://schemas.microsoft.com/office/drawing/2014/main" id="{1C3D6703-7124-804B-B498-6AFDC1CD11CB}"/>
                  </a:ext>
                </a:extLst>
              </p:cNvPr>
              <p:cNvPicPr>
                <a:picLocks noChangeAspect="1"/>
              </p:cNvPicPr>
              <p:nvPr userDrawn="1"/>
            </p:nvPicPr>
            <p:blipFill>
              <a:blip r:embed="rId5" cstate="screen">
                <a:duotone>
                  <a:prstClr val="black"/>
                  <a:schemeClr val="accent1">
                    <a:tint val="45000"/>
                    <a:satMod val="400000"/>
                  </a:schemeClr>
                </a:duotone>
                <a:alphaModFix amt="52000"/>
                <a:extLst>
                  <a:ext uri="{28A0092B-C50C-407E-A947-70E740481C1C}">
                    <a14:useLocalDpi xmlns:a14="http://schemas.microsoft.com/office/drawing/2010/main"/>
                  </a:ext>
                </a:extLst>
              </a:blip>
              <a:srcRect/>
              <a:stretch/>
            </p:blipFill>
            <p:spPr>
              <a:xfrm>
                <a:off x="8358421" y="1420060"/>
                <a:ext cx="1656234" cy="1656234"/>
              </a:xfrm>
              <a:prstGeom prst="rect">
                <a:avLst/>
              </a:prstGeom>
            </p:spPr>
          </p:pic>
          <p:pic>
            <p:nvPicPr>
              <p:cNvPr id="29" name="Picture 28">
                <a:extLst>
                  <a:ext uri="{FF2B5EF4-FFF2-40B4-BE49-F238E27FC236}">
                    <a16:creationId xmlns:a16="http://schemas.microsoft.com/office/drawing/2014/main" id="{FDED516B-2853-9440-B997-C9C15276F193}"/>
                  </a:ext>
                </a:extLst>
              </p:cNvPr>
              <p:cNvPicPr>
                <a:picLocks/>
              </p:cNvPicPr>
              <p:nvPr userDrawn="1"/>
            </p:nvPicPr>
            <p:blipFill>
              <a:blip r:embed="rId6"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10551945" y="5013462"/>
                <a:ext cx="1656234" cy="1656234"/>
              </a:xfrm>
              <a:prstGeom prst="rect">
                <a:avLst/>
              </a:prstGeom>
            </p:spPr>
          </p:pic>
          <p:pic>
            <p:nvPicPr>
              <p:cNvPr id="30" name="Picture 29">
                <a:extLst>
                  <a:ext uri="{FF2B5EF4-FFF2-40B4-BE49-F238E27FC236}">
                    <a16:creationId xmlns:a16="http://schemas.microsoft.com/office/drawing/2014/main" id="{4FBD4345-74F9-5B4B-8F1C-D8C584AC7C86}"/>
                  </a:ext>
                </a:extLst>
              </p:cNvPr>
              <p:cNvPicPr>
                <a:picLocks noChangeAspect="1"/>
              </p:cNvPicPr>
              <p:nvPr userDrawn="1"/>
            </p:nvPicPr>
            <p:blipFill>
              <a:blip r:embed="rId7" cstate="screen">
                <a:duotone>
                  <a:prstClr val="black"/>
                  <a:schemeClr val="accent1">
                    <a:tint val="45000"/>
                    <a:satMod val="400000"/>
                  </a:schemeClr>
                </a:duotone>
                <a:alphaModFix amt="52000"/>
                <a:extLst>
                  <a:ext uri="{28A0092B-C50C-407E-A947-70E740481C1C}">
                    <a14:useLocalDpi xmlns:a14="http://schemas.microsoft.com/office/drawing/2010/main"/>
                  </a:ext>
                </a:extLst>
              </a:blip>
              <a:srcRect/>
              <a:stretch/>
            </p:blipFill>
            <p:spPr>
              <a:xfrm>
                <a:off x="6295105" y="4939053"/>
                <a:ext cx="1656234" cy="1656234"/>
              </a:xfrm>
              <a:prstGeom prst="rect">
                <a:avLst/>
              </a:prstGeom>
            </p:spPr>
          </p:pic>
          <p:pic>
            <p:nvPicPr>
              <p:cNvPr id="31" name="Picture 30">
                <a:extLst>
                  <a:ext uri="{FF2B5EF4-FFF2-40B4-BE49-F238E27FC236}">
                    <a16:creationId xmlns:a16="http://schemas.microsoft.com/office/drawing/2014/main" id="{9E735188-E300-A94B-9FB4-F2BB8987B145}"/>
                  </a:ext>
                </a:extLst>
              </p:cNvPr>
              <p:cNvPicPr>
                <a:picLocks/>
              </p:cNvPicPr>
              <p:nvPr userDrawn="1"/>
            </p:nvPicPr>
            <p:blipFill>
              <a:blip r:embed="rId6"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6291698" y="2604992"/>
                <a:ext cx="1656234" cy="1656234"/>
              </a:xfrm>
              <a:prstGeom prst="rect">
                <a:avLst/>
              </a:prstGeom>
            </p:spPr>
          </p:pic>
          <p:pic>
            <p:nvPicPr>
              <p:cNvPr id="32" name="Picture 31">
                <a:extLst>
                  <a:ext uri="{FF2B5EF4-FFF2-40B4-BE49-F238E27FC236}">
                    <a16:creationId xmlns:a16="http://schemas.microsoft.com/office/drawing/2014/main" id="{4A36B1F6-7FDA-4047-8125-5A963D8EC7CE}"/>
                  </a:ext>
                </a:extLst>
              </p:cNvPr>
              <p:cNvPicPr>
                <a:picLocks noChangeAspect="1"/>
              </p:cNvPicPr>
              <p:nvPr userDrawn="1"/>
            </p:nvPicPr>
            <p:blipFill rotWithShape="1">
              <a:blip r:embed="rId8" cstate="screen">
                <a:duotone>
                  <a:prstClr val="black"/>
                  <a:schemeClr val="accent1">
                    <a:tint val="45000"/>
                    <a:satMod val="400000"/>
                  </a:schemeClr>
                </a:duotone>
                <a:alphaModFix amt="62000"/>
                <a:extLst>
                  <a:ext uri="{28A0092B-C50C-407E-A947-70E740481C1C}">
                    <a14:useLocalDpi xmlns:a14="http://schemas.microsoft.com/office/drawing/2010/main"/>
                  </a:ext>
                </a:extLst>
              </a:blip>
              <a:srcRect/>
              <a:stretch/>
            </p:blipFill>
            <p:spPr>
              <a:xfrm>
                <a:off x="8418653" y="6096000"/>
                <a:ext cx="1656234" cy="850425"/>
              </a:xfrm>
              <a:prstGeom prst="rect">
                <a:avLst/>
              </a:prstGeom>
            </p:spPr>
          </p:pic>
        </p:grpSp>
      </p:grpSp>
      <p:pic>
        <p:nvPicPr>
          <p:cNvPr id="16" name="Picture 15">
            <a:extLst>
              <a:ext uri="{FF2B5EF4-FFF2-40B4-BE49-F238E27FC236}">
                <a16:creationId xmlns:a16="http://schemas.microsoft.com/office/drawing/2014/main" id="{60FC60A3-F93A-1445-96A0-507040886B0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2" r="-472" b="4255"/>
          <a:stretch/>
        </p:blipFill>
        <p:spPr>
          <a:xfrm>
            <a:off x="-100817" y="0"/>
            <a:ext cx="8156115" cy="6858000"/>
          </a:xfrm>
          <a:prstGeom prst="rect">
            <a:avLst/>
          </a:prstGeom>
          <a:effectLst>
            <a:outerShdw blurRad="349298" dist="38100" sx="99142" sy="99142" algn="l" rotWithShape="0">
              <a:prstClr val="black">
                <a:alpha val="79000"/>
              </a:prstClr>
            </a:outerShdw>
          </a:effectLst>
        </p:spPr>
      </p:pic>
      <p:pic>
        <p:nvPicPr>
          <p:cNvPr id="14" name="Picture 14">
            <a:extLst>
              <a:ext uri="{FF2B5EF4-FFF2-40B4-BE49-F238E27FC236}">
                <a16:creationId xmlns:a16="http://schemas.microsoft.com/office/drawing/2014/main" id="{2CB92FDA-F703-FB40-9962-0E6F7FCE58D9}"/>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58396" y="706985"/>
            <a:ext cx="3415618" cy="90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C3C5504-9208-014C-8408-02C847EBA47B}"/>
              </a:ext>
            </a:extLst>
          </p:cNvPr>
          <p:cNvSpPr>
            <a:spLocks noGrp="1"/>
          </p:cNvSpPr>
          <p:nvPr userDrawn="1">
            <p:ph type="ctrTitle" hasCustomPrompt="1"/>
          </p:nvPr>
        </p:nvSpPr>
        <p:spPr>
          <a:xfrm>
            <a:off x="838200" y="1981200"/>
            <a:ext cx="4504829" cy="1841566"/>
          </a:xfrm>
          <a:prstGeom prst="rect">
            <a:avLst/>
          </a:prstGeom>
        </p:spPr>
        <p:txBody>
          <a:bodyPr lIns="0" tIns="0" rIns="0" bIns="0" anchor="b">
            <a:normAutofit/>
          </a:bodyPr>
          <a:lstStyle>
            <a:lvl1pPr algn="l">
              <a:lnSpc>
                <a:spcPts val="3100"/>
              </a:lnSpc>
              <a:defRPr sz="2800" b="0" spc="100" baseline="0">
                <a:solidFill>
                  <a:schemeClr val="accent4">
                    <a:lumMod val="20000"/>
                    <a:lumOff val="80000"/>
                  </a:schemeClr>
                </a:solidFill>
              </a:defRPr>
            </a:lvl1pPr>
          </a:lstStyle>
          <a:p>
            <a:r>
              <a:rPr lang="en-US"/>
              <a:t>TITLE IN ALL UPPER CASE</a:t>
            </a:r>
            <a:br>
              <a:rPr lang="en-US"/>
            </a:br>
            <a:r>
              <a:rPr lang="en-US"/>
              <a:t>28 pt., CALIBRI FONT</a:t>
            </a:r>
          </a:p>
        </p:txBody>
      </p:sp>
      <p:sp>
        <p:nvSpPr>
          <p:cNvPr id="10" name="Subtitle 2">
            <a:extLst>
              <a:ext uri="{FF2B5EF4-FFF2-40B4-BE49-F238E27FC236}">
                <a16:creationId xmlns:a16="http://schemas.microsoft.com/office/drawing/2014/main" id="{E4B646A8-4A12-0749-974B-02FF503E2E03}"/>
              </a:ext>
            </a:extLst>
          </p:cNvPr>
          <p:cNvSpPr>
            <a:spLocks noGrp="1"/>
          </p:cNvSpPr>
          <p:nvPr userDrawn="1">
            <p:ph type="subTitle" idx="1" hasCustomPrompt="1"/>
          </p:nvPr>
        </p:nvSpPr>
        <p:spPr>
          <a:xfrm>
            <a:off x="838199" y="3847612"/>
            <a:ext cx="4818211" cy="1993967"/>
          </a:xfrm>
          <a:prstGeom prst="rect">
            <a:avLst/>
          </a:prstGeom>
        </p:spPr>
        <p:txBody>
          <a:bodyPr lIns="0" tIns="0" rIns="0" bIns="0"/>
          <a:lstStyle>
            <a:lvl1pPr marL="0" indent="0" algn="l">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lower case</a:t>
            </a:r>
            <a:br>
              <a:rPr lang="en-US"/>
            </a:br>
            <a:r>
              <a:rPr lang="en-US"/>
              <a:t>24 pt., Calibri font</a:t>
            </a:r>
          </a:p>
        </p:txBody>
      </p:sp>
    </p:spTree>
    <p:extLst>
      <p:ext uri="{BB962C8B-B14F-4D97-AF65-F5344CB8AC3E}">
        <p14:creationId xmlns:p14="http://schemas.microsoft.com/office/powerpoint/2010/main" val="1778115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d you kn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1839CB-843A-B64D-9A46-C644EB35DD26}"/>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72B02FE5-DD64-2E46-9DDC-94DC549F380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6" name="Прямоугольник 11">
            <a:extLst>
              <a:ext uri="{FF2B5EF4-FFF2-40B4-BE49-F238E27FC236}">
                <a16:creationId xmlns:a16="http://schemas.microsoft.com/office/drawing/2014/main" id="{198917B8-67E6-AC4F-AB6C-ED2C16B25AAE}"/>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 Placeholder 12">
            <a:extLst>
              <a:ext uri="{FF2B5EF4-FFF2-40B4-BE49-F238E27FC236}">
                <a16:creationId xmlns:a16="http://schemas.microsoft.com/office/drawing/2014/main" id="{69A12382-6427-7F45-ABEF-80179C218EB6}"/>
              </a:ext>
            </a:extLst>
          </p:cNvPr>
          <p:cNvSpPr>
            <a:spLocks noGrp="1"/>
          </p:cNvSpPr>
          <p:nvPr>
            <p:ph type="body" sz="quarter" idx="14"/>
          </p:nvPr>
        </p:nvSpPr>
        <p:spPr>
          <a:xfrm>
            <a:off x="533400" y="3581400"/>
            <a:ext cx="7696200" cy="2057400"/>
          </a:xfrm>
          <a:prstGeom prst="rect">
            <a:avLst/>
          </a:prstGeom>
        </p:spPr>
        <p:txBody>
          <a:bodyPr lIns="0"/>
          <a:lstStyle>
            <a:lvl1pPr>
              <a:lnSpc>
                <a:spcPts val="2300"/>
              </a:lnSpc>
              <a:buSzPct val="130000"/>
              <a:defRPr sz="2000">
                <a:solidFill>
                  <a:schemeClr val="tx1">
                    <a:lumMod val="50000"/>
                    <a:lumOff val="50000"/>
                  </a:schemeClr>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54192D0D-CC8B-884B-A189-4FE291F152FC}"/>
              </a:ext>
            </a:extLst>
          </p:cNvPr>
          <p:cNvSpPr>
            <a:spLocks noGrp="1"/>
          </p:cNvSpPr>
          <p:nvPr>
            <p:ph type="body" sz="quarter" idx="15"/>
          </p:nvPr>
        </p:nvSpPr>
        <p:spPr>
          <a:xfrm>
            <a:off x="533400" y="1447800"/>
            <a:ext cx="8229600" cy="1981200"/>
          </a:xfrm>
          <a:prstGeom prst="rect">
            <a:avLst/>
          </a:prstGeom>
        </p:spPr>
        <p:txBody>
          <a:bodyPr lIns="0"/>
          <a:lstStyle>
            <a:lvl1pPr marL="0" indent="0">
              <a:lnSpc>
                <a:spcPct val="100000"/>
              </a:lnSpc>
              <a:buNone/>
              <a:defRPr sz="2000" b="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Text Placeholder 21">
            <a:extLst>
              <a:ext uri="{FF2B5EF4-FFF2-40B4-BE49-F238E27FC236}">
                <a16:creationId xmlns:a16="http://schemas.microsoft.com/office/drawing/2014/main" id="{B9F48C2B-726B-7245-801D-6EE32F1E55D1}"/>
              </a:ext>
            </a:extLst>
          </p:cNvPr>
          <p:cNvSpPr>
            <a:spLocks noGrp="1"/>
          </p:cNvSpPr>
          <p:nvPr>
            <p:ph type="body" sz="quarter" idx="16" hasCustomPrompt="1"/>
          </p:nvPr>
        </p:nvSpPr>
        <p:spPr>
          <a:xfrm>
            <a:off x="533400" y="533400"/>
            <a:ext cx="6172200" cy="685800"/>
          </a:xfrm>
          <a:prstGeom prst="rect">
            <a:avLst/>
          </a:prstGeom>
        </p:spPr>
        <p:txBody>
          <a:bodyPr lIns="0"/>
          <a:lstStyle>
            <a:lvl1pPr marL="0" indent="0">
              <a:buNone/>
              <a:defRPr sz="4400" b="1" i="0" spc="-130" baseline="0">
                <a:solidFill>
                  <a:schemeClr val="accent1"/>
                </a:solidFill>
                <a:latin typeface="Calibri" panose="020F0502020204030204" pitchFamily="34" charset="0"/>
                <a:cs typeface="Calibri" panose="020F0502020204030204" pitchFamily="34" charset="0"/>
              </a:defRPr>
            </a:lvl1pPr>
          </a:lstStyle>
          <a:p>
            <a:pPr lvl="0"/>
            <a:r>
              <a:rPr lang="en-US"/>
              <a:t>Did you know?</a:t>
            </a:r>
          </a:p>
        </p:txBody>
      </p:sp>
    </p:spTree>
    <p:extLst>
      <p:ext uri="{BB962C8B-B14F-4D97-AF65-F5344CB8AC3E}">
        <p14:creationId xmlns:p14="http://schemas.microsoft.com/office/powerpoint/2010/main" val="192645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ick Ti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4F67C3-312C-E04C-BDB3-32C2169C564F}"/>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6448A672-6504-BF42-9E6F-3342E14A963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6" name="Прямоугольник 11">
            <a:extLst>
              <a:ext uri="{FF2B5EF4-FFF2-40B4-BE49-F238E27FC236}">
                <a16:creationId xmlns:a16="http://schemas.microsoft.com/office/drawing/2014/main" id="{A3A8EA59-FF71-4047-B9B3-B58E5D36C509}"/>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16">
            <a:extLst>
              <a:ext uri="{FF2B5EF4-FFF2-40B4-BE49-F238E27FC236}">
                <a16:creationId xmlns:a16="http://schemas.microsoft.com/office/drawing/2014/main" id="{34F8472F-6D54-5147-ADBD-1A561D5EC425}"/>
              </a:ext>
            </a:extLst>
          </p:cNvPr>
          <p:cNvSpPr>
            <a:spLocks noGrp="1"/>
          </p:cNvSpPr>
          <p:nvPr>
            <p:ph type="body" sz="quarter" idx="12" hasCustomPrompt="1"/>
          </p:nvPr>
        </p:nvSpPr>
        <p:spPr>
          <a:xfrm>
            <a:off x="533400" y="609600"/>
            <a:ext cx="5105400" cy="609600"/>
          </a:xfrm>
          <a:prstGeom prst="rect">
            <a:avLst/>
          </a:prstGeom>
        </p:spPr>
        <p:txBody>
          <a:bodyPr lIns="0" tIns="0" rIns="0" bIns="0"/>
          <a:lstStyle>
            <a:lvl1pPr marL="0" indent="0">
              <a:buNone/>
              <a:defRPr sz="4400" b="1" i="1">
                <a:solidFill>
                  <a:schemeClr val="accent6"/>
                </a:solidFill>
                <a:latin typeface="Calibri" panose="020F0502020204030204" pitchFamily="34" charset="0"/>
                <a:cs typeface="Calibri" panose="020F0502020204030204" pitchFamily="34" charset="0"/>
              </a:defRPr>
            </a:lvl1pPr>
            <a:lvl2pPr marL="457200" indent="0">
              <a:buNone/>
              <a:defRPr/>
            </a:lvl2pPr>
          </a:lstStyle>
          <a:p>
            <a:pPr lvl="0"/>
            <a:r>
              <a:rPr lang="en-US"/>
              <a:t>Quick Tip</a:t>
            </a:r>
          </a:p>
        </p:txBody>
      </p:sp>
      <p:sp>
        <p:nvSpPr>
          <p:cNvPr id="13" name="Text Placeholder 12">
            <a:extLst>
              <a:ext uri="{FF2B5EF4-FFF2-40B4-BE49-F238E27FC236}">
                <a16:creationId xmlns:a16="http://schemas.microsoft.com/office/drawing/2014/main" id="{B061BCE0-DAE9-1346-B656-CD086F122490}"/>
              </a:ext>
            </a:extLst>
          </p:cNvPr>
          <p:cNvSpPr>
            <a:spLocks noGrp="1"/>
          </p:cNvSpPr>
          <p:nvPr>
            <p:ph type="body" sz="quarter" idx="14"/>
          </p:nvPr>
        </p:nvSpPr>
        <p:spPr>
          <a:xfrm>
            <a:off x="533400" y="3581400"/>
            <a:ext cx="7696200" cy="2057400"/>
          </a:xfrm>
          <a:prstGeom prst="rect">
            <a:avLst/>
          </a:prstGeom>
        </p:spPr>
        <p:txBody>
          <a:bodyPr lIns="0"/>
          <a:lstStyle>
            <a:lvl1pPr>
              <a:buSzPct val="130000"/>
              <a:defRPr sz="2000">
                <a:solidFill>
                  <a:schemeClr val="tx1">
                    <a:lumMod val="50000"/>
                    <a:lumOff val="50000"/>
                  </a:schemeClr>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B4D2CCDD-895F-0F40-A952-2E95B1814AF0}"/>
              </a:ext>
            </a:extLst>
          </p:cNvPr>
          <p:cNvSpPr>
            <a:spLocks noGrp="1"/>
          </p:cNvSpPr>
          <p:nvPr>
            <p:ph type="body" sz="quarter" idx="15"/>
          </p:nvPr>
        </p:nvSpPr>
        <p:spPr>
          <a:xfrm>
            <a:off x="533400" y="1447800"/>
            <a:ext cx="7696200" cy="1905000"/>
          </a:xfrm>
          <a:prstGeom prst="rect">
            <a:avLst/>
          </a:prstGeom>
        </p:spPr>
        <p:txBody>
          <a:bodyPr lIns="0"/>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82486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1F096-C541-5741-AE85-62DBBF083D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44751"/>
          <a:stretch/>
        </p:blipFill>
        <p:spPr>
          <a:xfrm>
            <a:off x="-57533" y="0"/>
            <a:ext cx="7599388" cy="6934200"/>
          </a:xfrm>
          <a:prstGeom prst="rect">
            <a:avLst/>
          </a:prstGeom>
        </p:spPr>
      </p:pic>
      <p:sp>
        <p:nvSpPr>
          <p:cNvPr id="6" name="Текст 3">
            <a:extLst>
              <a:ext uri="{FF2B5EF4-FFF2-40B4-BE49-F238E27FC236}">
                <a16:creationId xmlns:a16="http://schemas.microsoft.com/office/drawing/2014/main" id="{14845C15-810C-6F45-999D-D77E9A2A778F}"/>
              </a:ext>
            </a:extLst>
          </p:cNvPr>
          <p:cNvSpPr>
            <a:spLocks noGrp="1"/>
          </p:cNvSpPr>
          <p:nvPr>
            <p:ph type="body" sz="quarter" idx="21"/>
          </p:nvPr>
        </p:nvSpPr>
        <p:spPr>
          <a:xfrm>
            <a:off x="5096860" y="1524000"/>
            <a:ext cx="4889989" cy="1905000"/>
          </a:xfrm>
          <a:prstGeom prst="rect">
            <a:avLst/>
          </a:prstGeom>
        </p:spPr>
        <p:txBody>
          <a:bodyPr lIns="0" tIns="0" rIns="0" bIns="0" anchor="b" anchorCtr="0">
            <a:noAutofit/>
          </a:bodyPr>
          <a:lstStyle>
            <a:lvl1pPr marL="0" indent="0" defTabSz="914400">
              <a:lnSpc>
                <a:spcPts val="3600"/>
              </a:lnSpc>
              <a:spcBef>
                <a:spcPts val="0"/>
              </a:spcBef>
              <a:buNone/>
              <a:defRPr lang="en-US" sz="3200" b="0" i="0" spc="100" baseline="0" dirty="0">
                <a:ln>
                  <a:noFill/>
                </a:ln>
                <a:solidFill>
                  <a:srgbClr val="003C6A"/>
                </a:solidFill>
                <a:latin typeface="+mn-lt"/>
                <a:ea typeface="Tahoma" charset="0"/>
                <a:cs typeface="Tahoma" charset="0"/>
              </a:defRPr>
            </a:lvl1pPr>
          </a:lstStyle>
          <a:p>
            <a:pPr lvl="0"/>
            <a:endParaRPr lang="en-US"/>
          </a:p>
          <a:p>
            <a:pPr lvl="0"/>
            <a:r>
              <a:rPr lang="en-US"/>
              <a:t>SECTION TITLE </a:t>
            </a:r>
            <a:br>
              <a:rPr lang="en-US"/>
            </a:br>
            <a:r>
              <a:rPr lang="en-US"/>
              <a:t>IN ALL UPER CASE </a:t>
            </a:r>
            <a:br>
              <a:rPr lang="en-US"/>
            </a:br>
            <a:r>
              <a:rPr lang="en-US"/>
              <a:t>32 pt., CALIBRI FONT</a:t>
            </a:r>
          </a:p>
        </p:txBody>
      </p:sp>
      <p:sp>
        <p:nvSpPr>
          <p:cNvPr id="7" name="Текст 3">
            <a:extLst>
              <a:ext uri="{FF2B5EF4-FFF2-40B4-BE49-F238E27FC236}">
                <a16:creationId xmlns:a16="http://schemas.microsoft.com/office/drawing/2014/main" id="{C544910E-EC8A-0142-ADA6-E1D182E11313}"/>
              </a:ext>
            </a:extLst>
          </p:cNvPr>
          <p:cNvSpPr>
            <a:spLocks noGrp="1"/>
          </p:cNvSpPr>
          <p:nvPr>
            <p:ph type="body" sz="quarter" idx="25" hasCustomPrompt="1"/>
          </p:nvPr>
        </p:nvSpPr>
        <p:spPr>
          <a:xfrm>
            <a:off x="5096860" y="3619500"/>
            <a:ext cx="5804389" cy="1714500"/>
          </a:xfrm>
          <a:prstGeom prst="rect">
            <a:avLst/>
          </a:prstGeom>
        </p:spPr>
        <p:txBody>
          <a:bodyPr lIns="0" tIns="0" rIns="0" bIns="0">
            <a:noAutofit/>
          </a:bodyPr>
          <a:lstStyle>
            <a:lvl1pPr marL="0" indent="0" defTabSz="914400">
              <a:lnSpc>
                <a:spcPts val="3200"/>
              </a:lnSpc>
              <a:spcBef>
                <a:spcPts val="0"/>
              </a:spcBef>
              <a:buNone/>
              <a:defRPr lang="en-US" sz="3500" b="0" i="0" baseline="0" dirty="0">
                <a:solidFill>
                  <a:srgbClr val="007CA4"/>
                </a:solidFill>
                <a:latin typeface="+mn-lt"/>
                <a:ea typeface="Tahoma" charset="0"/>
                <a:cs typeface="Tahoma" charset="0"/>
              </a:defRPr>
            </a:lvl1pPr>
          </a:lstStyle>
          <a:p>
            <a:pPr lvl="0"/>
            <a:r>
              <a:rPr lang="en-US"/>
              <a:t>Subhead in lower case</a:t>
            </a:r>
            <a:br>
              <a:rPr lang="en-US"/>
            </a:br>
            <a:r>
              <a:rPr lang="en-US"/>
              <a:t>30 pt., Calibri font</a:t>
            </a:r>
          </a:p>
        </p:txBody>
      </p:sp>
    </p:spTree>
    <p:extLst>
      <p:ext uri="{BB962C8B-B14F-4D97-AF65-F5344CB8AC3E}">
        <p14:creationId xmlns:p14="http://schemas.microsoft.com/office/powerpoint/2010/main" val="2086239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5DC931E-A09F-0545-B2E3-1D5A1D03461F}"/>
              </a:ext>
            </a:extLst>
          </p:cNvPr>
          <p:cNvSpPr>
            <a:spLocks noGrp="1"/>
          </p:cNvSpPr>
          <p:nvPr>
            <p:ph type="ftr" sz="quarter" idx="3"/>
          </p:nvPr>
        </p:nvSpPr>
        <p:spPr>
          <a:xfrm>
            <a:off x="4907868" y="6248400"/>
            <a:ext cx="2376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a:t>www.nachc.org</a:t>
            </a:r>
            <a:endParaRPr lang="en-US"/>
          </a:p>
        </p:txBody>
      </p:sp>
      <p:sp>
        <p:nvSpPr>
          <p:cNvPr id="9" name="Slide Number Placeholder 5">
            <a:extLst>
              <a:ext uri="{FF2B5EF4-FFF2-40B4-BE49-F238E27FC236}">
                <a16:creationId xmlns:a16="http://schemas.microsoft.com/office/drawing/2014/main" id="{081E48BF-90CA-994C-965C-1FA0D6B3E798}"/>
              </a:ext>
            </a:extLst>
          </p:cNvPr>
          <p:cNvSpPr>
            <a:spLocks noGrp="1"/>
          </p:cNvSpPr>
          <p:nvPr>
            <p:ph type="sldNum" sz="quarter" idx="4"/>
          </p:nvPr>
        </p:nvSpPr>
        <p:spPr>
          <a:xfrm>
            <a:off x="8763000" y="62484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pic>
        <p:nvPicPr>
          <p:cNvPr id="6" name="Picture 5">
            <a:extLst>
              <a:ext uri="{FF2B5EF4-FFF2-40B4-BE49-F238E27FC236}">
                <a16:creationId xmlns:a16="http://schemas.microsoft.com/office/drawing/2014/main" id="{C485C8E1-E059-D648-836C-F9CA8193E5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80848" y="6324600"/>
            <a:ext cx="792088" cy="185206"/>
          </a:xfrm>
          <a:prstGeom prst="rect">
            <a:avLst/>
          </a:prstGeom>
        </p:spPr>
      </p:pic>
      <p:sp>
        <p:nvSpPr>
          <p:cNvPr id="10" name="Footer Placeholder 4">
            <a:extLst>
              <a:ext uri="{FF2B5EF4-FFF2-40B4-BE49-F238E27FC236}">
                <a16:creationId xmlns:a16="http://schemas.microsoft.com/office/drawing/2014/main" id="{FE1B591C-B8C8-8A43-982E-E208946E70F3}"/>
              </a:ext>
            </a:extLst>
          </p:cNvPr>
          <p:cNvSpPr txBox="1">
            <a:spLocks/>
          </p:cNvSpPr>
          <p:nvPr userDrawn="1"/>
        </p:nvSpPr>
        <p:spPr>
          <a:xfrm>
            <a:off x="8912696" y="6248400"/>
            <a:ext cx="206541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@NACHC</a:t>
            </a:r>
          </a:p>
        </p:txBody>
      </p:sp>
      <p:pic>
        <p:nvPicPr>
          <p:cNvPr id="8" name="Picture 7">
            <a:extLst>
              <a:ext uri="{FF2B5EF4-FFF2-40B4-BE49-F238E27FC236}">
                <a16:creationId xmlns:a16="http://schemas.microsoft.com/office/drawing/2014/main" id="{75FEC233-66DD-B941-8976-C4B36DCACD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21208" y="6245352"/>
            <a:ext cx="1387613" cy="367986"/>
          </a:xfrm>
          <a:prstGeom prst="rect">
            <a:avLst/>
          </a:prstGeom>
        </p:spPr>
      </p:pic>
    </p:spTree>
    <p:extLst>
      <p:ext uri="{BB962C8B-B14F-4D97-AF65-F5344CB8AC3E}">
        <p14:creationId xmlns:p14="http://schemas.microsoft.com/office/powerpoint/2010/main" val="286387446"/>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2" r:id="rId3"/>
    <p:sldLayoutId id="2147483684" r:id="rId4"/>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270855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ubmed.ncbi.nlm.nih.gov/3479461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h-foundation.org/clinicia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K8XqsmbrvQ"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P85FdrPiUG8" TargetMode="External"/><Relationship Id="rId3" Type="http://schemas.openxmlformats.org/officeDocument/2006/relationships/hyperlink" Target="https://www.youtube.com/watch?v=ofHM_NUyajI&amp;list=PLvoNbrkrX4YSYtx8l3Uzu1EuVZbk3EfVi&amp;index=1&amp;t=9s" TargetMode="External"/><Relationship Id="rId7" Type="http://schemas.openxmlformats.org/officeDocument/2006/relationships/hyperlink" Target="https://www.youtube.com/watch?v=rb3JE7XqBpk%20%E2%80%93"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youtube.com/watch?v=8AF_jveE094" TargetMode="External"/><Relationship Id="rId5" Type="http://schemas.openxmlformats.org/officeDocument/2006/relationships/hyperlink" Target="https://www.youtube.com/watch?v=Jb9p_O3CfXM" TargetMode="External"/><Relationship Id="rId10" Type="http://schemas.openxmlformats.org/officeDocument/2006/relationships/hyperlink" Target="https://www.nachc.org/wp-content/uploads/2020/11/Statin-Video-Companion-Graphic_Spanish.pdf" TargetMode="External"/><Relationship Id="rId4" Type="http://schemas.openxmlformats.org/officeDocument/2006/relationships/hyperlink" Target="https://www.youtube.com/watch?v=A5X0QBBzjqY&amp;list=PLvoNbrkrX4YSYtx8l3Uzu1EuVZbk3EfVi&amp;index=2" TargetMode="External"/><Relationship Id="rId9" Type="http://schemas.openxmlformats.org/officeDocument/2006/relationships/hyperlink" Target="https://www.nachc.org/wp-content/uploads/2020/11/Statin-Video-Companion-Graphic_English-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youtube.com/watch?v=P85FdrPiUG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rb3JE7XqBpk%20%E2%80%93" TargetMode="External"/><Relationship Id="rId5" Type="http://schemas.openxmlformats.org/officeDocument/2006/relationships/hyperlink" Target="https://www.nachc.org/wp-content/uploads/2020/11/Statinas-Infografia_Final-1.pdf" TargetMode="External"/><Relationship Id="rId4" Type="http://schemas.openxmlformats.org/officeDocument/2006/relationships/hyperlink" Target="https://www.nachc.org/wp-content/uploads/2020/11/Statins-and-Lifestyle-Infographic-1.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tatindecisionaid.mayoclinic.org/" TargetMode="External"/><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illionhearts.hhs.gov/learn-prevent/scoop-on-statins.html" TargetMode="External"/><Relationship Id="rId5" Type="http://schemas.openxmlformats.org/officeDocument/2006/relationships/hyperlink" Target="https://www.nachc.org/wp-content/uploads/2020/11/Statinas-Infografia_Final-1.pdf" TargetMode="External"/><Relationship Id="rId4" Type="http://schemas.openxmlformats.org/officeDocument/2006/relationships/hyperlink" Target="https://www.nachc.org/wp-content/uploads/2020/11/Statins-and-Lifestyle-Infographic-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amanetwork.com/journals/jamacardiology/article-abstract/279897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b3JE7XqBpk%20%E2%80%93"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achc.org/wp-content/uploads/2020/11/Statin-Therapy-QA-Fact-Sheet_FINAL.pdf" TargetMode="External"/><Relationship Id="rId5" Type="http://schemas.openxmlformats.org/officeDocument/2006/relationships/hyperlink" Target="https://millionhearts.hhs.gov/learn-prevent/scoop-on-statins.html" TargetMode="External"/><Relationship Id="rId4" Type="http://schemas.openxmlformats.org/officeDocument/2006/relationships/hyperlink" Target="https://www.youtube.com/watch?v=P85FdrPiUG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93/eurheartj/ehac01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nachc.org/wp-content/uploads/2020/11/NACHC-Statin-Associated-Side-Effects-Generic.ppt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chc.org/wp-content/uploads/2020/11/Statins-and-Lifestyle-Infographic-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nachc.org/wp-content/uploads/2020/11/Statinas-Infografia_Final-1.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HuFV-22TO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acc.org/latest-in-cardiology/ten-points-to-remember/2019/03/07/16/00/2019-acc-aha-guideline-on-primary-prevention-gl-preventio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achc.org/wp-content/uploads/2020/11/Statin-Therapy-QA-Fact-Sheet_FINAL.pdf" TargetMode="External"/><Relationship Id="rId3" Type="http://schemas.openxmlformats.org/officeDocument/2006/relationships/hyperlink" Target="https://www.nachc.org/wp-content/uploads/2020/11/NACHC-Statin-Adherence-Generic.pptx" TargetMode="External"/><Relationship Id="rId7" Type="http://schemas.openxmlformats.org/officeDocument/2006/relationships/hyperlink" Target="https://www.nachc.org/wp-content/uploads/2020/11/Statin-Clinical-Inertia-Assessment-Tool.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achc.org/wp-content/uploads/2020/11/NACHC-Statin-Guideline-Snapshot-Generic.pptx" TargetMode="External"/><Relationship Id="rId5" Type="http://schemas.openxmlformats.org/officeDocument/2006/relationships/hyperlink" Target="https://www.youtube.com/watch?v=SHuFV-22TOg" TargetMode="External"/><Relationship Id="rId10" Type="http://schemas.openxmlformats.org/officeDocument/2006/relationships/image" Target="../media/image19.svg"/><Relationship Id="rId4" Type="http://schemas.openxmlformats.org/officeDocument/2006/relationships/hyperlink" Target="https://www.nachc.org/wp-content/uploads/2020/11/NACHC-Statin-Associated-Side-Effects-Generic.pptx"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851ED8-6529-AA49-95B2-E1C347137F66}"/>
              </a:ext>
            </a:extLst>
          </p:cNvPr>
          <p:cNvSpPr>
            <a:spLocks noGrp="1"/>
          </p:cNvSpPr>
          <p:nvPr>
            <p:ph type="ctrTitle"/>
          </p:nvPr>
        </p:nvSpPr>
        <p:spPr>
          <a:xfrm>
            <a:off x="838200" y="2667000"/>
            <a:ext cx="4876800" cy="2362200"/>
          </a:xfrm>
        </p:spPr>
        <p:txBody>
          <a:bodyPr>
            <a:noAutofit/>
          </a:bodyPr>
          <a:lstStyle/>
          <a:p>
            <a:pPr>
              <a:lnSpc>
                <a:spcPts val="3900"/>
              </a:lnSpc>
              <a:spcAft>
                <a:spcPts val="600"/>
              </a:spcAft>
            </a:pPr>
            <a:r>
              <a:rPr lang="en-US" sz="3600" b="1">
                <a:solidFill>
                  <a:schemeClr val="bg1"/>
                </a:solidFill>
                <a:effectLst/>
                <a:latin typeface="Open Sans" panose="020B0606030504020204" pitchFamily="34" charset="0"/>
              </a:rPr>
              <a:t>“Did You Knows” </a:t>
            </a:r>
            <a:br>
              <a:rPr lang="en-US" sz="3600" b="1">
                <a:solidFill>
                  <a:schemeClr val="bg1"/>
                </a:solidFill>
                <a:effectLst/>
                <a:latin typeface="Open Sans" panose="020B0606030504020204" pitchFamily="34" charset="0"/>
              </a:rPr>
            </a:br>
            <a:r>
              <a:rPr lang="en-US" sz="3600" b="1">
                <a:solidFill>
                  <a:schemeClr val="bg1"/>
                </a:solidFill>
                <a:effectLst/>
                <a:latin typeface="Open Sans" panose="020B0606030504020204" pitchFamily="34" charset="0"/>
              </a:rPr>
              <a:t>and Quick Tips</a:t>
            </a:r>
            <a:br>
              <a:rPr lang="en-US" sz="3600" b="1">
                <a:solidFill>
                  <a:schemeClr val="bg1"/>
                </a:solidFill>
                <a:effectLst/>
                <a:latin typeface="Open Sans" panose="020B0606030504020204" pitchFamily="34" charset="0"/>
              </a:rPr>
            </a:br>
            <a:r>
              <a:rPr lang="en-US" sz="3600" b="1">
                <a:solidFill>
                  <a:schemeClr val="bg1"/>
                </a:solidFill>
                <a:effectLst/>
                <a:latin typeface="Open Sans" panose="020B0606030504020204" pitchFamily="34" charset="0"/>
              </a:rPr>
              <a:t> </a:t>
            </a:r>
            <a:r>
              <a:rPr lang="en-US" sz="3600">
                <a:solidFill>
                  <a:schemeClr val="bg1"/>
                </a:solidFill>
                <a:effectLst/>
                <a:latin typeface="Open Sans" panose="020B0606030504020204" pitchFamily="34" charset="0"/>
              </a:rPr>
              <a:t>to Prevent Heart </a:t>
            </a:r>
            <a:br>
              <a:rPr lang="en-US" sz="3600">
                <a:solidFill>
                  <a:schemeClr val="bg1"/>
                </a:solidFill>
                <a:effectLst/>
                <a:latin typeface="Open Sans" panose="020B0606030504020204" pitchFamily="34" charset="0"/>
              </a:rPr>
            </a:br>
            <a:r>
              <a:rPr lang="en-US" sz="3600">
                <a:solidFill>
                  <a:schemeClr val="bg1"/>
                </a:solidFill>
                <a:effectLst/>
                <a:latin typeface="Open Sans" panose="020B0606030504020204" pitchFamily="34" charset="0"/>
              </a:rPr>
              <a:t>Attacks and Strokes</a:t>
            </a:r>
            <a:br>
              <a:rPr lang="en-US"/>
            </a:br>
            <a:endParaRPr lang="en-US">
              <a:solidFill>
                <a:schemeClr val="bg1"/>
              </a:solidFill>
            </a:endParaRPr>
          </a:p>
        </p:txBody>
      </p:sp>
    </p:spTree>
    <p:extLst>
      <p:ext uri="{BB962C8B-B14F-4D97-AF65-F5344CB8AC3E}">
        <p14:creationId xmlns:p14="http://schemas.microsoft.com/office/powerpoint/2010/main" val="427940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A36DB9-C811-6C41-A66D-58C99AB1AE2E}"/>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1899DADF-71FC-4D4F-9FAE-7083F203C0EE}"/>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10</a:t>
            </a:fld>
            <a:endParaRPr lang="en-US">
              <a:solidFill>
                <a:schemeClr val="tx2"/>
              </a:solidFill>
            </a:endParaRPr>
          </a:p>
        </p:txBody>
      </p:sp>
      <p:sp>
        <p:nvSpPr>
          <p:cNvPr id="4" name="Text Placeholder 3">
            <a:extLst>
              <a:ext uri="{FF2B5EF4-FFF2-40B4-BE49-F238E27FC236}">
                <a16:creationId xmlns:a16="http://schemas.microsoft.com/office/drawing/2014/main" id="{0A673678-6C94-6247-8453-8622C46F8598}"/>
              </a:ext>
            </a:extLst>
          </p:cNvPr>
          <p:cNvSpPr>
            <a:spLocks noGrp="1"/>
          </p:cNvSpPr>
          <p:nvPr>
            <p:ph type="body" sz="quarter" idx="14"/>
          </p:nvPr>
        </p:nvSpPr>
        <p:spPr>
          <a:xfrm>
            <a:off x="533400" y="3669102"/>
            <a:ext cx="6705600" cy="2286000"/>
          </a:xfrm>
        </p:spPr>
        <p:txBody>
          <a:bodyPr/>
          <a:lstStyle/>
          <a:p>
            <a:pPr>
              <a:lnSpc>
                <a:spcPts val="2600"/>
              </a:lnSpc>
            </a:pPr>
            <a:r>
              <a:rPr lang="en-US" u="sng">
                <a:latin typeface="Open Sans" panose="020B0606030504020204" pitchFamily="34" charset="0"/>
                <a:hlinkClick r:id="rId3"/>
              </a:rPr>
              <a:t>Cardiovascular Risk and Statin Therapy Considerations in Women - PubMed</a:t>
            </a:r>
            <a:r>
              <a:rPr lang="en-US">
                <a:latin typeface="Open Sans" panose="020B0606030504020204" pitchFamily="34" charset="0"/>
              </a:rPr>
              <a:t> | </a:t>
            </a:r>
            <a:r>
              <a:rPr lang="en-US" err="1">
                <a:latin typeface="Open Sans" panose="020B0606030504020204" pitchFamily="34" charset="0"/>
              </a:rPr>
              <a:t>nih.gov</a:t>
            </a:r>
            <a:endParaRPr lang="en-US">
              <a:latin typeface="Open Sans" panose="020B0606030504020204" pitchFamily="34" charset="0"/>
            </a:endParaRPr>
          </a:p>
          <a:p>
            <a:pPr>
              <a:lnSpc>
                <a:spcPts val="2600"/>
              </a:lnSpc>
            </a:pPr>
            <a:r>
              <a:rPr lang="en-US" u="sng">
                <a:latin typeface="Open Sans" panose="020B0606030504020204" pitchFamily="34" charset="0"/>
                <a:hlinkClick r:id="rId4"/>
              </a:rPr>
              <a:t>Gaps and Disparities in Primary Prevention Statin Prescription During Outpatient Care</a:t>
            </a:r>
            <a:r>
              <a:rPr lang="en-US">
                <a:latin typeface="Open Sans" panose="020B0606030504020204" pitchFamily="34" charset="0"/>
              </a:rPr>
              <a:t> | PubMed (</a:t>
            </a:r>
            <a:r>
              <a:rPr lang="en-US" err="1">
                <a:latin typeface="Open Sans" panose="020B0606030504020204" pitchFamily="34" charset="0"/>
              </a:rPr>
              <a:t>nih.gov</a:t>
            </a:r>
            <a:r>
              <a:rPr lang="en-US">
                <a:latin typeface="Open Sans" panose="020B0606030504020204" pitchFamily="34" charset="0"/>
              </a:rPr>
              <a:t>)</a:t>
            </a:r>
          </a:p>
        </p:txBody>
      </p:sp>
      <p:sp>
        <p:nvSpPr>
          <p:cNvPr id="5" name="Text Placeholder 4">
            <a:extLst>
              <a:ext uri="{FF2B5EF4-FFF2-40B4-BE49-F238E27FC236}">
                <a16:creationId xmlns:a16="http://schemas.microsoft.com/office/drawing/2014/main" id="{789172E3-A4FD-6042-91F8-F7C83AD83387}"/>
              </a:ext>
            </a:extLst>
          </p:cNvPr>
          <p:cNvSpPr>
            <a:spLocks noGrp="1"/>
          </p:cNvSpPr>
          <p:nvPr>
            <p:ph type="body" sz="quarter" idx="15"/>
          </p:nvPr>
        </p:nvSpPr>
        <p:spPr>
          <a:xfrm>
            <a:off x="533400" y="1447800"/>
            <a:ext cx="7010400" cy="1874807"/>
          </a:xfrm>
        </p:spPr>
        <p:txBody>
          <a:bodyPr lIns="0" tIns="45720" rIns="91440" bIns="45720" anchor="t"/>
          <a:lstStyle/>
          <a:p>
            <a:r>
              <a:rPr lang="en-US" dirty="0">
                <a:effectLst/>
                <a:latin typeface="Open Sans"/>
                <a:ea typeface="Open Sans"/>
                <a:cs typeface="Calibri"/>
              </a:rPr>
              <a:t>Women are less likely to be prescribed a statin than men – even when they have high-risk factors, such as clinical ASCVD. </a:t>
            </a:r>
            <a:endParaRPr lang="en-US" dirty="0">
              <a:latin typeface="Open Sans"/>
              <a:ea typeface="Open Sans"/>
              <a:cs typeface="Calibri"/>
            </a:endParaRPr>
          </a:p>
          <a:p>
            <a:r>
              <a:rPr lang="en-US" dirty="0">
                <a:effectLst/>
                <a:latin typeface="Open Sans"/>
                <a:ea typeface="Open Sans"/>
                <a:cs typeface="Calibri"/>
              </a:rPr>
              <a:t>Use data-driven approaches to see if your female patients indicated for statin therapy have appropriate prescriptions.</a:t>
            </a:r>
            <a:endParaRPr lang="en-US" dirty="0">
              <a:latin typeface="Open Sans"/>
              <a:ea typeface="Open Sans"/>
              <a:cs typeface="Calibri"/>
            </a:endParaRPr>
          </a:p>
        </p:txBody>
      </p:sp>
      <p:sp>
        <p:nvSpPr>
          <p:cNvPr id="6" name="Text Placeholder 5">
            <a:extLst>
              <a:ext uri="{FF2B5EF4-FFF2-40B4-BE49-F238E27FC236}">
                <a16:creationId xmlns:a16="http://schemas.microsoft.com/office/drawing/2014/main" id="{CB1E377A-7264-A74C-B53E-0CF88CACEB96}"/>
              </a:ext>
            </a:extLst>
          </p:cNvPr>
          <p:cNvSpPr>
            <a:spLocks noGrp="1"/>
          </p:cNvSpPr>
          <p:nvPr>
            <p:ph type="body" sz="quarter" idx="16"/>
          </p:nvPr>
        </p:nvSpPr>
        <p:spPr/>
        <p:txBody>
          <a:bodyPr/>
          <a:lstStyle/>
          <a:p>
            <a:r>
              <a:rPr lang="en-US"/>
              <a:t>Did you know?</a:t>
            </a:r>
          </a:p>
          <a:p>
            <a:endParaRPr lang="en-US"/>
          </a:p>
          <a:p>
            <a:endParaRPr lang="en-US"/>
          </a:p>
        </p:txBody>
      </p:sp>
      <p:pic>
        <p:nvPicPr>
          <p:cNvPr id="9" name="Picture 8">
            <a:extLst>
              <a:ext uri="{FF2B5EF4-FFF2-40B4-BE49-F238E27FC236}">
                <a16:creationId xmlns:a16="http://schemas.microsoft.com/office/drawing/2014/main" id="{E6652014-D653-2843-B046-A98DBCD8BFC5}"/>
              </a:ext>
            </a:extLst>
          </p:cNvPr>
          <p:cNvPicPr>
            <a:picLocks noChangeAspect="1"/>
          </p:cNvPicPr>
          <p:nvPr/>
        </p:nvPicPr>
        <p:blipFill>
          <a:blip r:embed="rId5"/>
          <a:srcRect/>
          <a:stretch/>
        </p:blipFill>
        <p:spPr>
          <a:xfrm>
            <a:off x="7696200" y="1447800"/>
            <a:ext cx="3843866" cy="3843866"/>
          </a:xfrm>
          <a:prstGeom prst="rect">
            <a:avLst/>
          </a:prstGeom>
        </p:spPr>
      </p:pic>
    </p:spTree>
    <p:extLst>
      <p:ext uri="{BB962C8B-B14F-4D97-AF65-F5344CB8AC3E}">
        <p14:creationId xmlns:p14="http://schemas.microsoft.com/office/powerpoint/2010/main" val="360429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654232-20E5-D341-BB39-0DA8E316D7D7}"/>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A8F580D3-5F1E-824F-82C1-33FF78018D6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11</a:t>
            </a:fld>
            <a:endParaRPr lang="en-US">
              <a:solidFill>
                <a:schemeClr val="tx2"/>
              </a:solidFill>
            </a:endParaRPr>
          </a:p>
        </p:txBody>
      </p:sp>
      <p:sp>
        <p:nvSpPr>
          <p:cNvPr id="4" name="Text Placeholder 3">
            <a:extLst>
              <a:ext uri="{FF2B5EF4-FFF2-40B4-BE49-F238E27FC236}">
                <a16:creationId xmlns:a16="http://schemas.microsoft.com/office/drawing/2014/main" id="{9750EBF7-2EB4-9441-B870-1C7C1E8C9C68}"/>
              </a:ext>
            </a:extLst>
          </p:cNvPr>
          <p:cNvSpPr>
            <a:spLocks noGrp="1"/>
          </p:cNvSpPr>
          <p:nvPr>
            <p:ph type="body" sz="quarter" idx="14"/>
          </p:nvPr>
        </p:nvSpPr>
        <p:spPr>
          <a:xfrm>
            <a:off x="533400" y="3810000"/>
            <a:ext cx="7696200" cy="1828800"/>
          </a:xfrm>
        </p:spPr>
        <p:txBody>
          <a:bodyPr/>
          <a:lstStyle/>
          <a:p>
            <a:r>
              <a:rPr lang="en-US" u="sng">
                <a:effectLst/>
                <a:latin typeface="Open Sans" panose="020B0606030504020204" pitchFamily="34" charset="0"/>
                <a:hlinkClick r:id="rId3"/>
              </a:rPr>
              <a:t>International FH Foundation</a:t>
            </a:r>
            <a:endParaRPr lang="en-US">
              <a:effectLst/>
              <a:latin typeface="Open Sans" panose="020B0606030504020204" pitchFamily="34" charset="0"/>
            </a:endParaRPr>
          </a:p>
        </p:txBody>
      </p:sp>
      <p:sp>
        <p:nvSpPr>
          <p:cNvPr id="5" name="Text Placeholder 4">
            <a:extLst>
              <a:ext uri="{FF2B5EF4-FFF2-40B4-BE49-F238E27FC236}">
                <a16:creationId xmlns:a16="http://schemas.microsoft.com/office/drawing/2014/main" id="{1FAE89C1-6448-8842-898B-19D1CB0051DF}"/>
              </a:ext>
            </a:extLst>
          </p:cNvPr>
          <p:cNvSpPr>
            <a:spLocks noGrp="1"/>
          </p:cNvSpPr>
          <p:nvPr>
            <p:ph type="body" sz="quarter" idx="15"/>
          </p:nvPr>
        </p:nvSpPr>
        <p:spPr>
          <a:xfrm>
            <a:off x="533400" y="1447800"/>
            <a:ext cx="6629400" cy="1981200"/>
          </a:xfrm>
        </p:spPr>
        <p:txBody>
          <a:bodyPr/>
          <a:lstStyle/>
          <a:p>
            <a:r>
              <a:rPr lang="en-US" dirty="0">
                <a:effectLst/>
                <a:latin typeface="Open Sans" panose="020B0606030504020204" pitchFamily="34" charset="0"/>
              </a:rPr>
              <a:t>Familial hypercholesterolemia (FH) is a genetic condition that causes very high LDL that may affect up to 1 in </a:t>
            </a:r>
            <a:r>
              <a:rPr lang="en-US" dirty="0">
                <a:latin typeface="Open Sans" panose="020B0606030504020204" pitchFamily="34" charset="0"/>
              </a:rPr>
              <a:t>250</a:t>
            </a:r>
            <a:r>
              <a:rPr lang="en-US" dirty="0">
                <a:effectLst/>
                <a:latin typeface="Open Sans" panose="020B0606030504020204" pitchFamily="34" charset="0"/>
              </a:rPr>
              <a:t> people. Could you have patients with FH who are undiagnosed? Diagnosing and treating FH at an early age prevents early onset cardiovascular disease and increases life expectancy.</a:t>
            </a:r>
          </a:p>
        </p:txBody>
      </p:sp>
      <p:sp>
        <p:nvSpPr>
          <p:cNvPr id="6" name="Text Placeholder 5">
            <a:extLst>
              <a:ext uri="{FF2B5EF4-FFF2-40B4-BE49-F238E27FC236}">
                <a16:creationId xmlns:a16="http://schemas.microsoft.com/office/drawing/2014/main" id="{CFA77FE6-DA63-C841-AD10-CDC27ECE49AD}"/>
              </a:ext>
            </a:extLst>
          </p:cNvPr>
          <p:cNvSpPr>
            <a:spLocks noGrp="1"/>
          </p:cNvSpPr>
          <p:nvPr>
            <p:ph type="body" sz="quarter" idx="16"/>
          </p:nvPr>
        </p:nvSpPr>
        <p:spPr/>
        <p:txBody>
          <a:bodyPr/>
          <a:lstStyle/>
          <a:p>
            <a:r>
              <a:rPr lang="en-US" dirty="0"/>
              <a:t>Did you know?</a:t>
            </a:r>
          </a:p>
          <a:p>
            <a:endParaRPr lang="en-US" dirty="0"/>
          </a:p>
          <a:p>
            <a:endParaRPr lang="en-US" dirty="0"/>
          </a:p>
        </p:txBody>
      </p:sp>
      <p:pic>
        <p:nvPicPr>
          <p:cNvPr id="11" name="Picture 10">
            <a:extLst>
              <a:ext uri="{FF2B5EF4-FFF2-40B4-BE49-F238E27FC236}">
                <a16:creationId xmlns:a16="http://schemas.microsoft.com/office/drawing/2014/main" id="{2E4577BC-AF1F-C343-B7E2-9463CFF2BF49}"/>
              </a:ext>
            </a:extLst>
          </p:cNvPr>
          <p:cNvPicPr>
            <a:picLocks noChangeAspect="1"/>
          </p:cNvPicPr>
          <p:nvPr/>
        </p:nvPicPr>
        <p:blipFill>
          <a:blip r:embed="rId4"/>
          <a:stretch>
            <a:fillRect/>
          </a:stretch>
        </p:blipFill>
        <p:spPr>
          <a:xfrm>
            <a:off x="7315200" y="1447800"/>
            <a:ext cx="3778250" cy="2590800"/>
          </a:xfrm>
          <a:prstGeom prst="rect">
            <a:avLst/>
          </a:prstGeom>
        </p:spPr>
      </p:pic>
    </p:spTree>
    <p:extLst>
      <p:ext uri="{BB962C8B-B14F-4D97-AF65-F5344CB8AC3E}">
        <p14:creationId xmlns:p14="http://schemas.microsoft.com/office/powerpoint/2010/main" val="119957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29DCBF-DE67-C74A-ABA7-B5503411756A}"/>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E32CD912-D6F7-8343-8B9F-70BE261EB08B}"/>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12</a:t>
            </a:fld>
            <a:endParaRPr lang="en-US">
              <a:solidFill>
                <a:schemeClr val="tx2"/>
              </a:solidFill>
            </a:endParaRPr>
          </a:p>
        </p:txBody>
      </p:sp>
      <p:sp>
        <p:nvSpPr>
          <p:cNvPr id="4" name="Text Placeholder 3">
            <a:extLst>
              <a:ext uri="{FF2B5EF4-FFF2-40B4-BE49-F238E27FC236}">
                <a16:creationId xmlns:a16="http://schemas.microsoft.com/office/drawing/2014/main" id="{D15D4EA8-DED4-AC44-AAEA-058DC3A3F357}"/>
              </a:ext>
            </a:extLst>
          </p:cNvPr>
          <p:cNvSpPr>
            <a:spLocks noGrp="1"/>
          </p:cNvSpPr>
          <p:nvPr>
            <p:ph type="body" sz="quarter" idx="12"/>
          </p:nvPr>
        </p:nvSpPr>
        <p:spPr/>
        <p:txBody>
          <a:bodyPr/>
          <a:lstStyle/>
          <a:p>
            <a:r>
              <a:rPr lang="en-US"/>
              <a:t>Quick Tip</a:t>
            </a:r>
          </a:p>
        </p:txBody>
      </p:sp>
      <p:sp>
        <p:nvSpPr>
          <p:cNvPr id="5" name="Text Placeholder 4">
            <a:extLst>
              <a:ext uri="{FF2B5EF4-FFF2-40B4-BE49-F238E27FC236}">
                <a16:creationId xmlns:a16="http://schemas.microsoft.com/office/drawing/2014/main" id="{86599CB2-F21F-9A4D-9351-A50914963EA3}"/>
              </a:ext>
            </a:extLst>
          </p:cNvPr>
          <p:cNvSpPr>
            <a:spLocks noGrp="1"/>
          </p:cNvSpPr>
          <p:nvPr>
            <p:ph type="body" sz="quarter" idx="14"/>
          </p:nvPr>
        </p:nvSpPr>
        <p:spPr>
          <a:xfrm>
            <a:off x="533400" y="3048000"/>
            <a:ext cx="5638800" cy="2590800"/>
          </a:xfrm>
        </p:spPr>
        <p:txBody>
          <a:bodyPr/>
          <a:lstStyle/>
          <a:p>
            <a:pPr>
              <a:lnSpc>
                <a:spcPts val="2600"/>
              </a:lnSpc>
            </a:pPr>
            <a:r>
              <a:rPr lang="en-US" u="sng">
                <a:latin typeface="Open Sans" panose="020B0606030504020204" pitchFamily="34" charset="0"/>
                <a:hlinkClick r:id="rId3">
                  <a:extLst>
                    <a:ext uri="{A12FA001-AC4F-418D-AE19-62706E023703}">
                      <ahyp:hlinkClr xmlns:ahyp="http://schemas.microsoft.com/office/drawing/2018/hyperlinkcolor" val="tx"/>
                    </a:ext>
                  </a:extLst>
                </a:hlinkClick>
              </a:rPr>
              <a:t>Managing Cholesterol Using Technology – Live Q&amp;A with Winding Waters and </a:t>
            </a:r>
            <a:r>
              <a:rPr lang="en-US" u="sng" err="1">
                <a:latin typeface="Open Sans" panose="020B0606030504020204" pitchFamily="34" charset="0"/>
                <a:hlinkClick r:id="rId3">
                  <a:extLst>
                    <a:ext uri="{A12FA001-AC4F-418D-AE19-62706E023703}">
                      <ahyp:hlinkClr xmlns:ahyp="http://schemas.microsoft.com/office/drawing/2018/hyperlinkcolor" val="tx"/>
                    </a:ext>
                  </a:extLst>
                </a:hlinkClick>
              </a:rPr>
              <a:t>Zufall</a:t>
            </a:r>
            <a:r>
              <a:rPr lang="en-US" u="sng">
                <a:latin typeface="Open Sans" panose="020B0606030504020204" pitchFamily="34" charset="0"/>
                <a:hlinkClick r:id="rId3">
                  <a:extLst>
                    <a:ext uri="{A12FA001-AC4F-418D-AE19-62706E023703}">
                      <ahyp:hlinkClr xmlns:ahyp="http://schemas.microsoft.com/office/drawing/2018/hyperlinkcolor" val="tx"/>
                    </a:ext>
                  </a:extLst>
                </a:hlinkClick>
              </a:rPr>
              <a:t> Health Centers </a:t>
            </a:r>
            <a:br>
              <a:rPr lang="en-US" u="sng">
                <a:latin typeface="Open Sans" panose="020B0606030504020204" pitchFamily="34" charset="0"/>
              </a:rPr>
            </a:br>
            <a:r>
              <a:rPr lang="en-US">
                <a:latin typeface="Open Sans" panose="020B0606030504020204" pitchFamily="34" charset="0"/>
              </a:rPr>
              <a:t>(45 min. video) | NACHC</a:t>
            </a:r>
          </a:p>
        </p:txBody>
      </p:sp>
      <p:sp>
        <p:nvSpPr>
          <p:cNvPr id="6" name="Text Placeholder 5">
            <a:extLst>
              <a:ext uri="{FF2B5EF4-FFF2-40B4-BE49-F238E27FC236}">
                <a16:creationId xmlns:a16="http://schemas.microsoft.com/office/drawing/2014/main" id="{A3922E23-351D-C64F-AB2A-67E822ADE08E}"/>
              </a:ext>
            </a:extLst>
          </p:cNvPr>
          <p:cNvSpPr>
            <a:spLocks noGrp="1"/>
          </p:cNvSpPr>
          <p:nvPr>
            <p:ph type="body" sz="quarter" idx="15"/>
          </p:nvPr>
        </p:nvSpPr>
        <p:spPr>
          <a:xfrm>
            <a:off x="533400" y="1447800"/>
            <a:ext cx="6248400" cy="1371600"/>
          </a:xfrm>
        </p:spPr>
        <p:txBody>
          <a:bodyPr/>
          <a:lstStyle/>
          <a:p>
            <a:r>
              <a:rPr lang="en-US">
                <a:effectLst/>
                <a:latin typeface="Open Sans" panose="020B0606030504020204" pitchFamily="34" charset="0"/>
              </a:rPr>
              <a:t>Use technology to increase cholesterol screening and appropriate statin prescribing at your practice. Telehealth appointments and point-of-care lipid machines can help.</a:t>
            </a:r>
          </a:p>
        </p:txBody>
      </p:sp>
      <p:pic>
        <p:nvPicPr>
          <p:cNvPr id="11" name="Picture 10">
            <a:extLst>
              <a:ext uri="{FF2B5EF4-FFF2-40B4-BE49-F238E27FC236}">
                <a16:creationId xmlns:a16="http://schemas.microsoft.com/office/drawing/2014/main" id="{FAAB2DBB-AD75-E144-AE5F-2A985DFC4840}"/>
              </a:ext>
            </a:extLst>
          </p:cNvPr>
          <p:cNvPicPr>
            <a:picLocks noChangeAspect="1"/>
          </p:cNvPicPr>
          <p:nvPr/>
        </p:nvPicPr>
        <p:blipFill rotWithShape="1">
          <a:blip r:embed="rId4"/>
          <a:srcRect l="13176" t="12353" r="13002" b="9041"/>
          <a:stretch/>
        </p:blipFill>
        <p:spPr>
          <a:xfrm>
            <a:off x="7391400" y="1295400"/>
            <a:ext cx="3093930" cy="3294346"/>
          </a:xfrm>
          <a:prstGeom prst="rect">
            <a:avLst/>
          </a:prstGeom>
        </p:spPr>
      </p:pic>
    </p:spTree>
    <p:extLst>
      <p:ext uri="{BB962C8B-B14F-4D97-AF65-F5344CB8AC3E}">
        <p14:creationId xmlns:p14="http://schemas.microsoft.com/office/powerpoint/2010/main" val="275512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E3E8D-1883-8B4B-B1C3-FABCAFA69C49}"/>
              </a:ext>
            </a:extLst>
          </p:cNvPr>
          <p:cNvSpPr>
            <a:spLocks noGrp="1"/>
          </p:cNvSpPr>
          <p:nvPr>
            <p:ph type="body" sz="quarter" idx="21"/>
          </p:nvPr>
        </p:nvSpPr>
        <p:spPr>
          <a:xfrm>
            <a:off x="5096860" y="1524000"/>
            <a:ext cx="6409340" cy="1905000"/>
          </a:xfrm>
        </p:spPr>
        <p:txBody>
          <a:bodyPr/>
          <a:lstStyle/>
          <a:p>
            <a:pPr>
              <a:lnSpc>
                <a:spcPts val="4000"/>
              </a:lnSpc>
            </a:pPr>
            <a:r>
              <a:rPr lang="en-US" sz="4000" b="1" kern="900" spc="-30">
                <a:solidFill>
                  <a:schemeClr val="tx2"/>
                </a:solidFill>
                <a:effectLst/>
                <a:latin typeface="Calibri" panose="020F0502020204030204" pitchFamily="34" charset="0"/>
                <a:cs typeface="Calibri" panose="020F0502020204030204" pitchFamily="34" charset="0"/>
              </a:rPr>
              <a:t>IMPROVING </a:t>
            </a:r>
            <a:br>
              <a:rPr lang="en-US" sz="4000" b="1" kern="900" spc="-30">
                <a:solidFill>
                  <a:schemeClr val="tx2"/>
                </a:solidFill>
                <a:effectLst/>
                <a:latin typeface="Calibri" panose="020F0502020204030204" pitchFamily="34" charset="0"/>
                <a:cs typeface="Calibri" panose="020F0502020204030204" pitchFamily="34" charset="0"/>
              </a:rPr>
            </a:br>
            <a:r>
              <a:rPr lang="en-US" sz="4000" b="1" kern="900" spc="-30">
                <a:solidFill>
                  <a:schemeClr val="tx2"/>
                </a:solidFill>
                <a:effectLst/>
                <a:latin typeface="Calibri" panose="020F0502020204030204" pitchFamily="34" charset="0"/>
                <a:cs typeface="Calibri" panose="020F0502020204030204" pitchFamily="34" charset="0"/>
              </a:rPr>
              <a:t>CHOLESTEROL </a:t>
            </a:r>
            <a:br>
              <a:rPr lang="en-US" sz="4000" b="1" kern="900" spc="-30">
                <a:solidFill>
                  <a:schemeClr val="tx2"/>
                </a:solidFill>
                <a:effectLst/>
                <a:latin typeface="Calibri" panose="020F0502020204030204" pitchFamily="34" charset="0"/>
                <a:cs typeface="Calibri" panose="020F0502020204030204" pitchFamily="34" charset="0"/>
              </a:rPr>
            </a:br>
            <a:r>
              <a:rPr lang="en-US" sz="4000" b="1" kern="900" spc="-30">
                <a:solidFill>
                  <a:schemeClr val="tx2"/>
                </a:solidFill>
                <a:effectLst/>
                <a:latin typeface="Calibri" panose="020F0502020204030204" pitchFamily="34" charset="0"/>
                <a:cs typeface="Calibri" panose="020F0502020204030204" pitchFamily="34" charset="0"/>
              </a:rPr>
              <a:t>MANAGEMENT</a:t>
            </a:r>
            <a:endParaRPr lang="en-US" sz="4000" spc="-50">
              <a:solidFill>
                <a:schemeClr val="tx2"/>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09BA8595-2D2F-5D44-8C2B-591956E72526}"/>
              </a:ext>
            </a:extLst>
          </p:cNvPr>
          <p:cNvSpPr>
            <a:spLocks noGrp="1"/>
          </p:cNvSpPr>
          <p:nvPr>
            <p:ph type="body" sz="quarter" idx="25"/>
          </p:nvPr>
        </p:nvSpPr>
        <p:spPr/>
        <p:txBody>
          <a:bodyPr/>
          <a:lstStyle/>
          <a:p>
            <a:r>
              <a:rPr lang="en-US" sz="4200">
                <a:solidFill>
                  <a:schemeClr val="accent2"/>
                </a:solidFill>
                <a:latin typeface="Open Sans" panose="020B0606030504020204" pitchFamily="34" charset="0"/>
                <a:ea typeface="Open Sans" panose="020B0606030504020204" pitchFamily="34" charset="0"/>
                <a:cs typeface="Open Sans" panose="020B0606030504020204" pitchFamily="34" charset="0"/>
              </a:rPr>
              <a:t>For Care Teams</a:t>
            </a:r>
          </a:p>
        </p:txBody>
      </p:sp>
    </p:spTree>
    <p:extLst>
      <p:ext uri="{BB962C8B-B14F-4D97-AF65-F5344CB8AC3E}">
        <p14:creationId xmlns:p14="http://schemas.microsoft.com/office/powerpoint/2010/main" val="128885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FF8575-EF76-3141-ACC6-18BEFAB13BEF}"/>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8B8F8C48-804D-404C-AE3B-6253AFD60FA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14</a:t>
            </a:fld>
            <a:endParaRPr lang="en-US">
              <a:solidFill>
                <a:schemeClr val="tx2"/>
              </a:solidFill>
            </a:endParaRPr>
          </a:p>
        </p:txBody>
      </p:sp>
      <p:sp>
        <p:nvSpPr>
          <p:cNvPr id="4" name="Text Placeholder 3">
            <a:extLst>
              <a:ext uri="{FF2B5EF4-FFF2-40B4-BE49-F238E27FC236}">
                <a16:creationId xmlns:a16="http://schemas.microsoft.com/office/drawing/2014/main" id="{DEFC783A-1C79-2144-8C3F-80400EC1C150}"/>
              </a:ext>
            </a:extLst>
          </p:cNvPr>
          <p:cNvSpPr>
            <a:spLocks noGrp="1"/>
          </p:cNvSpPr>
          <p:nvPr>
            <p:ph type="body" sz="quarter" idx="12"/>
          </p:nvPr>
        </p:nvSpPr>
        <p:spPr/>
        <p:txBody>
          <a:bodyPr/>
          <a:lstStyle/>
          <a:p>
            <a:r>
              <a:rPr lang="en-US"/>
              <a:t>Quick Tip</a:t>
            </a:r>
          </a:p>
          <a:p>
            <a:endParaRPr lang="en-US"/>
          </a:p>
        </p:txBody>
      </p:sp>
      <p:sp>
        <p:nvSpPr>
          <p:cNvPr id="5" name="Text Placeholder 4">
            <a:extLst>
              <a:ext uri="{FF2B5EF4-FFF2-40B4-BE49-F238E27FC236}">
                <a16:creationId xmlns:a16="http://schemas.microsoft.com/office/drawing/2014/main" id="{7ED21943-A1C3-B342-AFF2-ABC3FBE59F23}"/>
              </a:ext>
            </a:extLst>
          </p:cNvPr>
          <p:cNvSpPr>
            <a:spLocks noGrp="1"/>
          </p:cNvSpPr>
          <p:nvPr>
            <p:ph type="body" sz="quarter" idx="14"/>
          </p:nvPr>
        </p:nvSpPr>
        <p:spPr>
          <a:xfrm>
            <a:off x="533400" y="2754630"/>
            <a:ext cx="11049000" cy="3265170"/>
          </a:xfrm>
        </p:spPr>
        <p:txBody>
          <a:bodyPr/>
          <a:lstStyle/>
          <a:p>
            <a:r>
              <a:rPr lang="en-US" sz="1800" dirty="0">
                <a:effectLst/>
                <a:latin typeface="Open Sans" panose="020B0606030504020204" pitchFamily="34" charset="0"/>
              </a:rPr>
              <a:t>Q&amp;A with Dr. Cynthia Jones of Mosaic Health (NY) – Short videos with insight on how to address patient questions and initiate statin use.</a:t>
            </a:r>
          </a:p>
          <a:p>
            <a:r>
              <a:rPr lang="en-US" sz="1800" u="sng" dirty="0">
                <a:effectLst/>
                <a:latin typeface="Open Sans" panose="020B0606030504020204" pitchFamily="34" charset="0"/>
                <a:hlinkClick r:id="rId3"/>
              </a:rPr>
              <a:t>Why Statin and Lifestyle are Important</a:t>
            </a:r>
            <a:endParaRPr lang="en-US" sz="1800" dirty="0">
              <a:effectLst/>
              <a:latin typeface="Open Sans" panose="020B0606030504020204" pitchFamily="34" charset="0"/>
            </a:endParaRPr>
          </a:p>
          <a:p>
            <a:r>
              <a:rPr lang="en-US" sz="1800" u="sng" dirty="0">
                <a:effectLst/>
                <a:latin typeface="Open Sans" panose="020B0606030504020204" pitchFamily="34" charset="0"/>
                <a:hlinkClick r:id="rId4"/>
              </a:rPr>
              <a:t>Ways to Begin the Conversation</a:t>
            </a:r>
            <a:endParaRPr lang="en-US" sz="1800" dirty="0">
              <a:effectLst/>
              <a:latin typeface="Open Sans" panose="020B0606030504020204" pitchFamily="34" charset="0"/>
            </a:endParaRPr>
          </a:p>
          <a:p>
            <a:r>
              <a:rPr lang="en-US" sz="1800" i="1" dirty="0">
                <a:effectLst/>
                <a:latin typeface="Open Sans" panose="020B0606030504020204" pitchFamily="34" charset="0"/>
              </a:rPr>
              <a:t>Statins and Healthy Lifestyle to Lower Cholesterol in High-Risk Patients</a:t>
            </a:r>
            <a:r>
              <a:rPr lang="en-US" sz="1800" dirty="0">
                <a:effectLst/>
                <a:latin typeface="Open Sans" panose="020B0606030504020204" pitchFamily="34" charset="0"/>
              </a:rPr>
              <a:t> video series highlighting the stories of </a:t>
            </a:r>
            <a:r>
              <a:rPr lang="en-US" sz="1800" u="sng" dirty="0">
                <a:effectLst/>
                <a:latin typeface="Open Sans" panose="020B0606030504020204" pitchFamily="34" charset="0"/>
                <a:hlinkClick r:id="rId5"/>
              </a:rPr>
              <a:t>Laurie</a:t>
            </a:r>
            <a:r>
              <a:rPr lang="en-US" sz="1800" dirty="0">
                <a:effectLst/>
                <a:latin typeface="Open Sans" panose="020B0606030504020204" pitchFamily="34" charset="0"/>
              </a:rPr>
              <a:t> and </a:t>
            </a:r>
            <a:r>
              <a:rPr lang="en-US" sz="1800" u="sng" dirty="0">
                <a:effectLst/>
                <a:latin typeface="Open Sans" panose="020B0606030504020204" pitchFamily="34" charset="0"/>
                <a:hlinkClick r:id="rId6"/>
              </a:rPr>
              <a:t>Millie</a:t>
            </a:r>
            <a:r>
              <a:rPr lang="en-US" sz="1800" dirty="0">
                <a:effectLst/>
                <a:latin typeface="Open Sans" panose="020B0606030504020204" pitchFamily="34" charset="0"/>
              </a:rPr>
              <a:t>, who share their experience and the benefits they achieved after starting statin therapy.</a:t>
            </a:r>
          </a:p>
          <a:p>
            <a:r>
              <a:rPr lang="en-US" sz="1800" dirty="0">
                <a:effectLst/>
                <a:latin typeface="Open Sans" panose="020B0606030504020204" pitchFamily="34" charset="0"/>
              </a:rPr>
              <a:t>How Do Statins Prevent Heart Attacks and Strokes: Patient Education Animation (2 min. video)   </a:t>
            </a:r>
            <a:br>
              <a:rPr lang="en-US" sz="1800" dirty="0">
                <a:effectLst/>
                <a:latin typeface="Open Sans" panose="020B0606030504020204" pitchFamily="34" charset="0"/>
              </a:rPr>
            </a:br>
            <a:r>
              <a:rPr lang="en-US" sz="1800" u="sng" dirty="0">
                <a:effectLst/>
                <a:latin typeface="Open Sans" panose="020B0606030504020204" pitchFamily="34" charset="0"/>
                <a:hlinkClick r:id="rId7"/>
              </a:rPr>
              <a:t>English</a:t>
            </a:r>
            <a:r>
              <a:rPr lang="en-US" sz="1800" dirty="0">
                <a:effectLst/>
                <a:latin typeface="Open Sans" panose="020B0606030504020204" pitchFamily="34" charset="0"/>
              </a:rPr>
              <a:t> | </a:t>
            </a:r>
            <a:r>
              <a:rPr lang="en-US" sz="1800" u="sng" dirty="0">
                <a:effectLst/>
                <a:latin typeface="Open Sans" panose="020B0606030504020204" pitchFamily="34" charset="0"/>
                <a:hlinkClick r:id="rId8"/>
              </a:rPr>
              <a:t>Spanish</a:t>
            </a:r>
            <a:endParaRPr lang="en-US" sz="1800" dirty="0">
              <a:effectLst/>
              <a:latin typeface="Open Sans" panose="020B0606030504020204" pitchFamily="34" charset="0"/>
            </a:endParaRPr>
          </a:p>
          <a:p>
            <a:r>
              <a:rPr lang="en-US" sz="1800" dirty="0">
                <a:effectLst/>
                <a:latin typeface="Open Sans" panose="020B0606030504020204" pitchFamily="34" charset="0"/>
              </a:rPr>
              <a:t>How Do Statins Prevent Heart Attacks and Strokes: Patient Education Infographic | </a:t>
            </a:r>
            <a:r>
              <a:rPr lang="en-US" sz="1800" u="sng" dirty="0">
                <a:effectLst/>
                <a:latin typeface="Open Sans" panose="020B0606030504020204" pitchFamily="34" charset="0"/>
                <a:hlinkClick r:id="rId9"/>
              </a:rPr>
              <a:t>English</a:t>
            </a:r>
            <a:r>
              <a:rPr lang="en-US" sz="1800" dirty="0">
                <a:effectLst/>
                <a:latin typeface="Open Sans" panose="020B0606030504020204" pitchFamily="34" charset="0"/>
              </a:rPr>
              <a:t> | </a:t>
            </a:r>
            <a:r>
              <a:rPr lang="en-US" sz="1800" u="sng" dirty="0">
                <a:effectLst/>
                <a:latin typeface="Open Sans" panose="020B0606030504020204" pitchFamily="34" charset="0"/>
                <a:hlinkClick r:id="rId10"/>
              </a:rPr>
              <a:t>Spanish</a:t>
            </a:r>
            <a:endParaRPr lang="en-US" sz="1800" dirty="0">
              <a:effectLst/>
              <a:latin typeface="Open Sans" panose="020B0606030504020204" pitchFamily="34" charset="0"/>
            </a:endParaRPr>
          </a:p>
          <a:p>
            <a:endParaRPr lang="en-US" sz="1800" dirty="0"/>
          </a:p>
        </p:txBody>
      </p:sp>
      <p:sp>
        <p:nvSpPr>
          <p:cNvPr id="8" name="Text Placeholder 7">
            <a:extLst>
              <a:ext uri="{FF2B5EF4-FFF2-40B4-BE49-F238E27FC236}">
                <a16:creationId xmlns:a16="http://schemas.microsoft.com/office/drawing/2014/main" id="{42145BB5-294C-9B4A-B46A-59B3B11D5F50}"/>
              </a:ext>
            </a:extLst>
          </p:cNvPr>
          <p:cNvSpPr>
            <a:spLocks noGrp="1"/>
          </p:cNvSpPr>
          <p:nvPr>
            <p:ph type="body" sz="quarter" idx="15"/>
          </p:nvPr>
        </p:nvSpPr>
        <p:spPr>
          <a:xfrm>
            <a:off x="533400" y="1295400"/>
            <a:ext cx="11049000" cy="990600"/>
          </a:xfrm>
        </p:spPr>
        <p:txBody>
          <a:bodyPr/>
          <a:lstStyle/>
          <a:p>
            <a:r>
              <a:rPr lang="en-US" sz="1800">
                <a:effectLst/>
                <a:latin typeface="Open Sans" panose="020B0606030504020204" pitchFamily="34" charset="0"/>
              </a:rPr>
              <a:t>Initiating a statin with a patient may take more than one conversation. Patients may need support to debunk misinformation or have questions about why they may need a specific medication. Read your patient’s non-verbal cues about their uncertainty or how they may feel about starting a statin. </a:t>
            </a:r>
          </a:p>
        </p:txBody>
      </p:sp>
    </p:spTree>
    <p:extLst>
      <p:ext uri="{BB962C8B-B14F-4D97-AF65-F5344CB8AC3E}">
        <p14:creationId xmlns:p14="http://schemas.microsoft.com/office/powerpoint/2010/main" val="79586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B2C9E1-FB42-484D-A51C-C08B9EC22D13}"/>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511DAF53-DAC5-F346-95DD-25E7E786D9F4}"/>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15</a:t>
            </a:fld>
            <a:endParaRPr lang="en-US">
              <a:solidFill>
                <a:schemeClr val="tx2"/>
              </a:solidFill>
            </a:endParaRPr>
          </a:p>
        </p:txBody>
      </p:sp>
      <p:sp>
        <p:nvSpPr>
          <p:cNvPr id="4" name="Text Placeholder 3">
            <a:extLst>
              <a:ext uri="{FF2B5EF4-FFF2-40B4-BE49-F238E27FC236}">
                <a16:creationId xmlns:a16="http://schemas.microsoft.com/office/drawing/2014/main" id="{707346AB-6480-7F45-82DF-D4BB057CDBFE}"/>
              </a:ext>
            </a:extLst>
          </p:cNvPr>
          <p:cNvSpPr>
            <a:spLocks noGrp="1"/>
          </p:cNvSpPr>
          <p:nvPr>
            <p:ph type="body" sz="quarter" idx="12"/>
          </p:nvPr>
        </p:nvSpPr>
        <p:spPr/>
        <p:txBody>
          <a:bodyPr/>
          <a:lstStyle/>
          <a:p>
            <a:r>
              <a:rPr lang="en-US"/>
              <a:t>Quick Tip</a:t>
            </a:r>
          </a:p>
          <a:p>
            <a:endParaRPr lang="en-US"/>
          </a:p>
          <a:p>
            <a:endParaRPr lang="en-US"/>
          </a:p>
        </p:txBody>
      </p:sp>
      <p:sp>
        <p:nvSpPr>
          <p:cNvPr id="6" name="Text Placeholder 5">
            <a:extLst>
              <a:ext uri="{FF2B5EF4-FFF2-40B4-BE49-F238E27FC236}">
                <a16:creationId xmlns:a16="http://schemas.microsoft.com/office/drawing/2014/main" id="{7D55C8F4-4A1A-3A47-95A2-378EE430DA0A}"/>
              </a:ext>
            </a:extLst>
          </p:cNvPr>
          <p:cNvSpPr>
            <a:spLocks noGrp="1"/>
          </p:cNvSpPr>
          <p:nvPr>
            <p:ph type="body" sz="quarter" idx="15"/>
          </p:nvPr>
        </p:nvSpPr>
        <p:spPr>
          <a:xfrm>
            <a:off x="533400" y="1447800"/>
            <a:ext cx="6172200" cy="2819400"/>
          </a:xfrm>
        </p:spPr>
        <p:txBody>
          <a:bodyPr/>
          <a:lstStyle/>
          <a:p>
            <a:r>
              <a:rPr lang="en-US">
                <a:effectLst/>
                <a:latin typeface="Open Sans" panose="020B0606030504020204" pitchFamily="34" charset="0"/>
              </a:rPr>
              <a:t>To ensure cholesterol management is addressed during a 15-minute appointment, discuss whether a lipid panel or a statin is recommended prior to the appointment in the daily huddle. If it still can’t be addressed during the in-person encounter, make it part of your protocol to schedule a telehealth follow-up with the patient.  </a:t>
            </a:r>
          </a:p>
        </p:txBody>
      </p:sp>
      <p:pic>
        <p:nvPicPr>
          <p:cNvPr id="17" name="Picture 16">
            <a:extLst>
              <a:ext uri="{FF2B5EF4-FFF2-40B4-BE49-F238E27FC236}">
                <a16:creationId xmlns:a16="http://schemas.microsoft.com/office/drawing/2014/main" id="{7925EAE1-77A5-2E4E-940C-0CBDADD701E8}"/>
              </a:ext>
            </a:extLst>
          </p:cNvPr>
          <p:cNvPicPr>
            <a:picLocks noChangeAspect="1"/>
          </p:cNvPicPr>
          <p:nvPr/>
        </p:nvPicPr>
        <p:blipFill>
          <a:blip r:embed="rId3"/>
          <a:stretch>
            <a:fillRect/>
          </a:stretch>
        </p:blipFill>
        <p:spPr>
          <a:xfrm rot="360000">
            <a:off x="6779629" y="607429"/>
            <a:ext cx="4572000" cy="4572000"/>
          </a:xfrm>
          <a:prstGeom prst="rect">
            <a:avLst/>
          </a:prstGeom>
        </p:spPr>
      </p:pic>
    </p:spTree>
    <p:extLst>
      <p:ext uri="{BB962C8B-B14F-4D97-AF65-F5344CB8AC3E}">
        <p14:creationId xmlns:p14="http://schemas.microsoft.com/office/powerpoint/2010/main" val="85846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89A7FB-0061-3A45-98CC-CCEC1E6A699B}"/>
              </a:ext>
            </a:extLst>
          </p:cNvPr>
          <p:cNvPicPr>
            <a:picLocks noChangeAspect="1"/>
          </p:cNvPicPr>
          <p:nvPr/>
        </p:nvPicPr>
        <p:blipFill>
          <a:blip r:embed="rId3"/>
          <a:srcRect/>
          <a:stretch/>
        </p:blipFill>
        <p:spPr>
          <a:xfrm>
            <a:off x="6019800" y="628022"/>
            <a:ext cx="5715000" cy="4517571"/>
          </a:xfrm>
          <a:prstGeom prst="rect">
            <a:avLst/>
          </a:prstGeom>
        </p:spPr>
      </p:pic>
      <p:sp>
        <p:nvSpPr>
          <p:cNvPr id="2" name="Footer Placeholder 1">
            <a:extLst>
              <a:ext uri="{FF2B5EF4-FFF2-40B4-BE49-F238E27FC236}">
                <a16:creationId xmlns:a16="http://schemas.microsoft.com/office/drawing/2014/main" id="{2C86FF84-6DD9-0344-A684-F83BF11193E8}"/>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E7F4C836-0925-4747-91E7-DE02A63756EE}"/>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16</a:t>
            </a:fld>
            <a:endParaRPr lang="en-US">
              <a:solidFill>
                <a:schemeClr val="tx2"/>
              </a:solidFill>
            </a:endParaRPr>
          </a:p>
        </p:txBody>
      </p:sp>
      <p:sp>
        <p:nvSpPr>
          <p:cNvPr id="4" name="Text Placeholder 3">
            <a:extLst>
              <a:ext uri="{FF2B5EF4-FFF2-40B4-BE49-F238E27FC236}">
                <a16:creationId xmlns:a16="http://schemas.microsoft.com/office/drawing/2014/main" id="{C87EB0A6-575B-974D-86DA-00C3E0933C39}"/>
              </a:ext>
            </a:extLst>
          </p:cNvPr>
          <p:cNvSpPr>
            <a:spLocks noGrp="1"/>
          </p:cNvSpPr>
          <p:nvPr>
            <p:ph type="body" sz="quarter" idx="14"/>
          </p:nvPr>
        </p:nvSpPr>
        <p:spPr>
          <a:xfrm>
            <a:off x="533400" y="4267200"/>
            <a:ext cx="8915400" cy="1600200"/>
          </a:xfrm>
        </p:spPr>
        <p:txBody>
          <a:bodyPr/>
          <a:lstStyle/>
          <a:p>
            <a:r>
              <a:rPr lang="en-US">
                <a:effectLst/>
                <a:latin typeface="Open Sans" panose="020B0606030504020204" pitchFamily="34" charset="0"/>
              </a:rPr>
              <a:t>Statins and Lifestyle: Patient Education Infographic | </a:t>
            </a:r>
            <a:r>
              <a:rPr lang="en-US" u="sng">
                <a:effectLst/>
                <a:latin typeface="Open Sans" panose="020B0606030504020204" pitchFamily="34" charset="0"/>
                <a:hlinkClick r:id="rId4"/>
              </a:rPr>
              <a:t>English</a:t>
            </a:r>
            <a:r>
              <a:rPr lang="en-US">
                <a:effectLst/>
                <a:latin typeface="Open Sans" panose="020B0606030504020204" pitchFamily="34" charset="0"/>
              </a:rPr>
              <a:t>  | </a:t>
            </a:r>
            <a:r>
              <a:rPr lang="en-US" u="sng">
                <a:effectLst/>
                <a:latin typeface="Open Sans" panose="020B0606030504020204" pitchFamily="34" charset="0"/>
                <a:hlinkClick r:id="rId5"/>
              </a:rPr>
              <a:t>Spanish</a:t>
            </a:r>
            <a:endParaRPr lang="en-US">
              <a:effectLst/>
              <a:latin typeface="Open Sans" panose="020B0606030504020204" pitchFamily="34" charset="0"/>
            </a:endParaRPr>
          </a:p>
          <a:p>
            <a:r>
              <a:rPr lang="en-US">
                <a:effectLst/>
                <a:latin typeface="Open Sans" panose="020B0606030504020204" pitchFamily="34" charset="0"/>
              </a:rPr>
              <a:t>How Do Statins Prevent Heart Attacks and Strokes: Patient Education Animation (2 min. video) </a:t>
            </a:r>
            <a:r>
              <a:rPr lang="en-US" u="sng">
                <a:effectLst/>
                <a:latin typeface="Open Sans" panose="020B0606030504020204" pitchFamily="34" charset="0"/>
                <a:hlinkClick r:id="rId6"/>
              </a:rPr>
              <a:t>English</a:t>
            </a:r>
            <a:r>
              <a:rPr lang="en-US">
                <a:effectLst/>
                <a:latin typeface="Open Sans" panose="020B0606030504020204" pitchFamily="34" charset="0"/>
              </a:rPr>
              <a:t> | </a:t>
            </a:r>
            <a:r>
              <a:rPr lang="en-US" u="sng">
                <a:effectLst/>
                <a:latin typeface="Open Sans" panose="020B0606030504020204" pitchFamily="34" charset="0"/>
                <a:hlinkClick r:id="rId7"/>
              </a:rPr>
              <a:t>Spanish</a:t>
            </a:r>
            <a:endParaRPr lang="en-US">
              <a:effectLst/>
              <a:latin typeface="Open Sans" panose="020B0606030504020204" pitchFamily="34" charset="0"/>
            </a:endParaRPr>
          </a:p>
        </p:txBody>
      </p:sp>
      <p:sp>
        <p:nvSpPr>
          <p:cNvPr id="5" name="Text Placeholder 4">
            <a:extLst>
              <a:ext uri="{FF2B5EF4-FFF2-40B4-BE49-F238E27FC236}">
                <a16:creationId xmlns:a16="http://schemas.microsoft.com/office/drawing/2014/main" id="{ABBB7227-15A5-8D43-89D4-7182A132A2F8}"/>
              </a:ext>
            </a:extLst>
          </p:cNvPr>
          <p:cNvSpPr>
            <a:spLocks noGrp="1"/>
          </p:cNvSpPr>
          <p:nvPr>
            <p:ph type="body" sz="quarter" idx="15"/>
          </p:nvPr>
        </p:nvSpPr>
        <p:spPr>
          <a:xfrm>
            <a:off x="533400" y="1447800"/>
            <a:ext cx="5105400" cy="2590800"/>
          </a:xfrm>
        </p:spPr>
        <p:txBody>
          <a:bodyPr/>
          <a:lstStyle/>
          <a:p>
            <a:r>
              <a:rPr lang="en-US">
                <a:effectLst/>
                <a:latin typeface="Open Sans" panose="020B0606030504020204" pitchFamily="34" charset="0"/>
              </a:rPr>
              <a:t>Lifestyle changes alone will not reduce LDL enough in high-risk patient groups. Help your patients understand the importance of regularly using a statin to lower their risk of heart attack and stroke. Aim to increase acceptance of statins and statin adherence.</a:t>
            </a:r>
          </a:p>
        </p:txBody>
      </p:sp>
      <p:sp>
        <p:nvSpPr>
          <p:cNvPr id="6" name="Text Placeholder 5">
            <a:extLst>
              <a:ext uri="{FF2B5EF4-FFF2-40B4-BE49-F238E27FC236}">
                <a16:creationId xmlns:a16="http://schemas.microsoft.com/office/drawing/2014/main" id="{692809EA-FBAE-1747-A459-E5AEA0118CF2}"/>
              </a:ext>
            </a:extLst>
          </p:cNvPr>
          <p:cNvSpPr>
            <a:spLocks noGrp="1"/>
          </p:cNvSpPr>
          <p:nvPr>
            <p:ph type="body" sz="quarter" idx="16"/>
          </p:nvPr>
        </p:nvSpPr>
        <p:spPr/>
        <p:txBody>
          <a:bodyPr/>
          <a:lstStyle/>
          <a:p>
            <a:r>
              <a:rPr lang="en-US"/>
              <a:t>Did you know?</a:t>
            </a:r>
          </a:p>
        </p:txBody>
      </p:sp>
    </p:spTree>
    <p:extLst>
      <p:ext uri="{BB962C8B-B14F-4D97-AF65-F5344CB8AC3E}">
        <p14:creationId xmlns:p14="http://schemas.microsoft.com/office/powerpoint/2010/main" val="255216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E74950-8C95-F642-A5C3-811FE8AFE276}"/>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A1ED7CBC-34FF-D740-9978-801A9E98AD92}"/>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17</a:t>
            </a:fld>
            <a:endParaRPr lang="en-US">
              <a:solidFill>
                <a:schemeClr val="tx2"/>
              </a:solidFill>
            </a:endParaRPr>
          </a:p>
        </p:txBody>
      </p:sp>
      <p:sp>
        <p:nvSpPr>
          <p:cNvPr id="4" name="Text Placeholder 3">
            <a:extLst>
              <a:ext uri="{FF2B5EF4-FFF2-40B4-BE49-F238E27FC236}">
                <a16:creationId xmlns:a16="http://schemas.microsoft.com/office/drawing/2014/main" id="{DCDD36A4-A233-E54A-BCED-3EB2BF2FC9E8}"/>
              </a:ext>
            </a:extLst>
          </p:cNvPr>
          <p:cNvSpPr>
            <a:spLocks noGrp="1"/>
          </p:cNvSpPr>
          <p:nvPr>
            <p:ph type="body" sz="quarter" idx="14"/>
          </p:nvPr>
        </p:nvSpPr>
        <p:spPr>
          <a:xfrm>
            <a:off x="533400" y="4114800"/>
            <a:ext cx="8763000" cy="1524000"/>
          </a:xfrm>
        </p:spPr>
        <p:txBody>
          <a:bodyPr/>
          <a:lstStyle/>
          <a:p>
            <a:r>
              <a:rPr lang="en-US" u="sng">
                <a:effectLst/>
                <a:latin typeface="Open Sans" panose="020B0606030504020204" pitchFamily="34" charset="0"/>
                <a:hlinkClick r:id="rId3"/>
              </a:rPr>
              <a:t>Mayo Clinic Statin Choice Decision Aid</a:t>
            </a:r>
            <a:endParaRPr lang="en-US">
              <a:effectLst/>
              <a:latin typeface="Open Sans" panose="020B0606030504020204" pitchFamily="34" charset="0"/>
            </a:endParaRPr>
          </a:p>
          <a:p>
            <a:r>
              <a:rPr lang="en-US">
                <a:effectLst/>
                <a:latin typeface="Open Sans" panose="020B0606030504020204" pitchFamily="34" charset="0"/>
              </a:rPr>
              <a:t>Statins and Lifestyle: Patient Education Infographic | </a:t>
            </a:r>
            <a:r>
              <a:rPr lang="en-US" u="sng">
                <a:effectLst/>
                <a:latin typeface="Open Sans" panose="020B0606030504020204" pitchFamily="34" charset="0"/>
                <a:hlinkClick r:id="rId4"/>
              </a:rPr>
              <a:t>English</a:t>
            </a:r>
            <a:r>
              <a:rPr lang="en-US">
                <a:effectLst/>
                <a:latin typeface="Open Sans" panose="020B0606030504020204" pitchFamily="34" charset="0"/>
              </a:rPr>
              <a:t> | </a:t>
            </a:r>
            <a:r>
              <a:rPr lang="en-US" u="sng">
                <a:effectLst/>
                <a:latin typeface="Open Sans" panose="020B0606030504020204" pitchFamily="34" charset="0"/>
                <a:hlinkClick r:id="rId5"/>
              </a:rPr>
              <a:t>Spanish</a:t>
            </a:r>
            <a:endParaRPr lang="en-US">
              <a:effectLst/>
              <a:latin typeface="Open Sans" panose="020B0606030504020204" pitchFamily="34" charset="0"/>
            </a:endParaRPr>
          </a:p>
          <a:p>
            <a:r>
              <a:rPr lang="en-US" u="sng">
                <a:effectLst/>
                <a:latin typeface="Open Sans" panose="020B0606030504020204" pitchFamily="34" charset="0"/>
                <a:hlinkClick r:id="rId6"/>
              </a:rPr>
              <a:t>The Scoop on Statins: What Do You Need to Know?</a:t>
            </a:r>
            <a:r>
              <a:rPr lang="en-US">
                <a:effectLst/>
                <a:latin typeface="Open Sans" panose="020B0606030504020204" pitchFamily="34" charset="0"/>
              </a:rPr>
              <a:t> | </a:t>
            </a:r>
            <a:r>
              <a:rPr lang="en-US" err="1">
                <a:effectLst/>
                <a:latin typeface="Open Sans" panose="020B0606030504020204" pitchFamily="34" charset="0"/>
              </a:rPr>
              <a:t>hhs.gov</a:t>
            </a:r>
            <a:endParaRPr lang="en-US">
              <a:effectLst/>
              <a:latin typeface="Open Sans" panose="020B0606030504020204" pitchFamily="34" charset="0"/>
            </a:endParaRPr>
          </a:p>
        </p:txBody>
      </p:sp>
      <p:sp>
        <p:nvSpPr>
          <p:cNvPr id="5" name="Text Placeholder 4">
            <a:extLst>
              <a:ext uri="{FF2B5EF4-FFF2-40B4-BE49-F238E27FC236}">
                <a16:creationId xmlns:a16="http://schemas.microsoft.com/office/drawing/2014/main" id="{9C7C4EB9-D490-CD4A-BA54-20BD9E79142D}"/>
              </a:ext>
            </a:extLst>
          </p:cNvPr>
          <p:cNvSpPr>
            <a:spLocks noGrp="1"/>
          </p:cNvSpPr>
          <p:nvPr>
            <p:ph type="body" sz="quarter" idx="15"/>
          </p:nvPr>
        </p:nvSpPr>
        <p:spPr>
          <a:xfrm>
            <a:off x="533400" y="1447800"/>
            <a:ext cx="6767423" cy="2239992"/>
          </a:xfrm>
        </p:spPr>
        <p:txBody>
          <a:bodyPr lIns="0" tIns="45720" rIns="91440" bIns="45720" anchor="t"/>
          <a:lstStyle/>
          <a:p>
            <a:r>
              <a:rPr lang="en-US" dirty="0">
                <a:effectLst/>
                <a:latin typeface="Open Sans"/>
                <a:ea typeface="Open Sans"/>
                <a:cs typeface="Calibri"/>
              </a:rPr>
              <a:t>For patients at high-risk for a cardiovascular event, having ongoing conversations on statins over their lifetime is important to ensure they continue with their medication. Patients may get discouraged or want to try lifestyle changes alone. Sharing resources, tools and information about statin therapy will provide them with the information they need for adherence.</a:t>
            </a:r>
          </a:p>
        </p:txBody>
      </p:sp>
      <p:sp>
        <p:nvSpPr>
          <p:cNvPr id="6" name="Text Placeholder 5">
            <a:extLst>
              <a:ext uri="{FF2B5EF4-FFF2-40B4-BE49-F238E27FC236}">
                <a16:creationId xmlns:a16="http://schemas.microsoft.com/office/drawing/2014/main" id="{6E6DA087-C010-2149-9CAF-2019726F69F6}"/>
              </a:ext>
            </a:extLst>
          </p:cNvPr>
          <p:cNvSpPr>
            <a:spLocks noGrp="1"/>
          </p:cNvSpPr>
          <p:nvPr>
            <p:ph type="body" sz="quarter" idx="16"/>
          </p:nvPr>
        </p:nvSpPr>
        <p:spPr/>
        <p:txBody>
          <a:bodyPr/>
          <a:lstStyle/>
          <a:p>
            <a:r>
              <a:rPr lang="en-US"/>
              <a:t>Did you know?</a:t>
            </a:r>
          </a:p>
        </p:txBody>
      </p:sp>
      <p:pic>
        <p:nvPicPr>
          <p:cNvPr id="8" name="Picture 7">
            <a:extLst>
              <a:ext uri="{FF2B5EF4-FFF2-40B4-BE49-F238E27FC236}">
                <a16:creationId xmlns:a16="http://schemas.microsoft.com/office/drawing/2014/main" id="{096268B0-3E7A-5A40-A02C-A32922636E7B}"/>
              </a:ext>
            </a:extLst>
          </p:cNvPr>
          <p:cNvPicPr>
            <a:picLocks noChangeAspect="1"/>
          </p:cNvPicPr>
          <p:nvPr/>
        </p:nvPicPr>
        <p:blipFill>
          <a:blip r:embed="rId7"/>
          <a:srcRect/>
          <a:stretch/>
        </p:blipFill>
        <p:spPr>
          <a:xfrm>
            <a:off x="7467600" y="685800"/>
            <a:ext cx="3962400" cy="3962400"/>
          </a:xfrm>
          <a:prstGeom prst="rect">
            <a:avLst/>
          </a:prstGeom>
        </p:spPr>
      </p:pic>
    </p:spTree>
    <p:extLst>
      <p:ext uri="{BB962C8B-B14F-4D97-AF65-F5344CB8AC3E}">
        <p14:creationId xmlns:p14="http://schemas.microsoft.com/office/powerpoint/2010/main" val="305592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9A59A0-427B-9944-934D-21C7F56ACF48}"/>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6AE7B08C-C60B-A74E-9461-7E7C53FB47C1}"/>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18</a:t>
            </a:fld>
            <a:endParaRPr lang="en-US">
              <a:solidFill>
                <a:schemeClr val="tx2"/>
              </a:solidFill>
            </a:endParaRPr>
          </a:p>
        </p:txBody>
      </p:sp>
      <p:sp>
        <p:nvSpPr>
          <p:cNvPr id="4" name="Text Placeholder 3">
            <a:extLst>
              <a:ext uri="{FF2B5EF4-FFF2-40B4-BE49-F238E27FC236}">
                <a16:creationId xmlns:a16="http://schemas.microsoft.com/office/drawing/2014/main" id="{58BA9EB7-536E-4A40-9001-488B2CFBA38B}"/>
              </a:ext>
            </a:extLst>
          </p:cNvPr>
          <p:cNvSpPr>
            <a:spLocks noGrp="1"/>
          </p:cNvSpPr>
          <p:nvPr>
            <p:ph type="body" sz="quarter" idx="14"/>
          </p:nvPr>
        </p:nvSpPr>
        <p:spPr>
          <a:xfrm>
            <a:off x="533400" y="2819400"/>
            <a:ext cx="7010400" cy="2819400"/>
          </a:xfrm>
        </p:spPr>
        <p:txBody>
          <a:bodyPr/>
          <a:lstStyle/>
          <a:p>
            <a:pPr>
              <a:lnSpc>
                <a:spcPts val="2600"/>
              </a:lnSpc>
            </a:pPr>
            <a:r>
              <a:rPr lang="en-US" u="sng">
                <a:effectLst/>
                <a:latin typeface="Open Sans" panose="020B0606030504020204" pitchFamily="34" charset="0"/>
                <a:hlinkClick r:id="rId3"/>
              </a:rPr>
              <a:t>Effect of Nudges to Clinicians, Patients, or Both to Increase Statin Prescribing: A Cluster Randomized Clinical Trial</a:t>
            </a:r>
            <a:r>
              <a:rPr lang="en-US">
                <a:effectLst/>
                <a:latin typeface="Open Sans" panose="020B0606030504020204" pitchFamily="34" charset="0"/>
              </a:rPr>
              <a:t> |  Cardiology | JAMA Cardiology | JAMA Network</a:t>
            </a:r>
          </a:p>
        </p:txBody>
      </p:sp>
      <p:sp>
        <p:nvSpPr>
          <p:cNvPr id="5" name="Text Placeholder 4">
            <a:extLst>
              <a:ext uri="{FF2B5EF4-FFF2-40B4-BE49-F238E27FC236}">
                <a16:creationId xmlns:a16="http://schemas.microsoft.com/office/drawing/2014/main" id="{C5E607D8-89A5-184C-9CFB-97118E782E4D}"/>
              </a:ext>
            </a:extLst>
          </p:cNvPr>
          <p:cNvSpPr>
            <a:spLocks noGrp="1"/>
          </p:cNvSpPr>
          <p:nvPr>
            <p:ph type="body" sz="quarter" idx="15"/>
          </p:nvPr>
        </p:nvSpPr>
        <p:spPr>
          <a:xfrm>
            <a:off x="533400" y="1447800"/>
            <a:ext cx="7543800" cy="1066800"/>
          </a:xfrm>
        </p:spPr>
        <p:txBody>
          <a:bodyPr/>
          <a:lstStyle/>
          <a:p>
            <a:r>
              <a:rPr lang="en-US">
                <a:effectLst/>
                <a:latin typeface="Open Sans" panose="020B0606030504020204" pitchFamily="34" charset="0"/>
              </a:rPr>
              <a:t>Nudging clinicians significantly increases statin prescribing during primary care visits; adding a patient nudge amplifies the clinician nudge.</a:t>
            </a:r>
          </a:p>
        </p:txBody>
      </p:sp>
      <p:sp>
        <p:nvSpPr>
          <p:cNvPr id="6" name="Text Placeholder 5">
            <a:extLst>
              <a:ext uri="{FF2B5EF4-FFF2-40B4-BE49-F238E27FC236}">
                <a16:creationId xmlns:a16="http://schemas.microsoft.com/office/drawing/2014/main" id="{FB5E38F2-898A-C042-87EB-522D0D41AF36}"/>
              </a:ext>
            </a:extLst>
          </p:cNvPr>
          <p:cNvSpPr>
            <a:spLocks noGrp="1"/>
          </p:cNvSpPr>
          <p:nvPr>
            <p:ph type="body" sz="quarter" idx="16"/>
          </p:nvPr>
        </p:nvSpPr>
        <p:spPr/>
        <p:txBody>
          <a:bodyPr/>
          <a:lstStyle/>
          <a:p>
            <a:r>
              <a:rPr lang="en-US"/>
              <a:t>Did you know?</a:t>
            </a:r>
          </a:p>
          <a:p>
            <a:endParaRPr lang="en-US"/>
          </a:p>
        </p:txBody>
      </p:sp>
    </p:spTree>
    <p:extLst>
      <p:ext uri="{BB962C8B-B14F-4D97-AF65-F5344CB8AC3E}">
        <p14:creationId xmlns:p14="http://schemas.microsoft.com/office/powerpoint/2010/main" val="269526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384B51-E2CC-D74C-8100-716237F2D4FB}"/>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C2209E43-0C96-1C48-A20E-A8E8F277633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a:t>
            </a:fld>
            <a:endParaRPr lang="en-US">
              <a:solidFill>
                <a:schemeClr val="tx2"/>
              </a:solidFill>
            </a:endParaRPr>
          </a:p>
        </p:txBody>
      </p:sp>
      <p:sp>
        <p:nvSpPr>
          <p:cNvPr id="5" name="Text Placeholder 4">
            <a:extLst>
              <a:ext uri="{FF2B5EF4-FFF2-40B4-BE49-F238E27FC236}">
                <a16:creationId xmlns:a16="http://schemas.microsoft.com/office/drawing/2014/main" id="{33FB57F6-B6AE-B74F-AFBF-83F95D985F9B}"/>
              </a:ext>
            </a:extLst>
          </p:cNvPr>
          <p:cNvSpPr>
            <a:spLocks noGrp="1"/>
          </p:cNvSpPr>
          <p:nvPr>
            <p:ph type="body" sz="quarter" idx="15"/>
          </p:nvPr>
        </p:nvSpPr>
        <p:spPr>
          <a:xfrm>
            <a:off x="609600" y="1371600"/>
            <a:ext cx="10972800" cy="3581400"/>
          </a:xfrm>
        </p:spPr>
        <p:txBody>
          <a:bodyPr/>
          <a:lstStyle/>
          <a:p>
            <a:r>
              <a:rPr lang="en-US" sz="3200" dirty="0">
                <a:solidFill>
                  <a:srgbClr val="004274">
                    <a:alpha val="39608"/>
                  </a:srgbClr>
                </a:solidFill>
                <a:effectLst/>
                <a:latin typeface="Zapf Dingbats"/>
              </a:rPr>
              <a:t>▼</a:t>
            </a:r>
            <a:r>
              <a:rPr lang="en-US" sz="3200" b="1" dirty="0">
                <a:solidFill>
                  <a:srgbClr val="004274">
                    <a:alpha val="39608"/>
                  </a:srgbClr>
                </a:solidFill>
                <a:effectLst/>
                <a:latin typeface="Open Sans" panose="020B0606030504020204" pitchFamily="34" charset="0"/>
              </a:rPr>
              <a:t>PURPOSE</a:t>
            </a:r>
            <a:endParaRPr lang="en-US" sz="3200" dirty="0">
              <a:solidFill>
                <a:srgbClr val="004274">
                  <a:alpha val="39608"/>
                </a:srgbClr>
              </a:solidFill>
              <a:effectLst/>
              <a:latin typeface="Open Sans" panose="020B0606030504020204" pitchFamily="34" charset="0"/>
            </a:endParaRPr>
          </a:p>
          <a:p>
            <a:pPr marL="9525"/>
            <a:r>
              <a:rPr lang="en-US" dirty="0">
                <a:effectLst/>
                <a:latin typeface="Open Sans" panose="020B0606030504020204" pitchFamily="34" charset="0"/>
              </a:rPr>
              <a:t>Assist PCAs and health centers in training care teams on cholesterol management with patients. Provide evidence-based content that can be digested quickly and used for trainings or in email/newsletter communications. </a:t>
            </a:r>
            <a:br>
              <a:rPr lang="en-US" dirty="0">
                <a:solidFill>
                  <a:srgbClr val="ABC9D5"/>
                </a:solidFill>
                <a:effectLst/>
                <a:latin typeface="Open Sans Light" panose="020B0306030504020204" pitchFamily="34" charset="0"/>
              </a:rPr>
            </a:br>
            <a:endParaRPr lang="en-US" dirty="0">
              <a:solidFill>
                <a:srgbClr val="ABC9D5"/>
              </a:solidFill>
              <a:effectLst/>
              <a:latin typeface="Open Sans Light" panose="020B0306030504020204" pitchFamily="34" charset="0"/>
            </a:endParaRPr>
          </a:p>
          <a:p>
            <a:endParaRPr lang="en-US" dirty="0"/>
          </a:p>
        </p:txBody>
      </p:sp>
    </p:spTree>
    <p:extLst>
      <p:ext uri="{BB962C8B-B14F-4D97-AF65-F5344CB8AC3E}">
        <p14:creationId xmlns:p14="http://schemas.microsoft.com/office/powerpoint/2010/main" val="123169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C84BA-F6DC-1746-8CF8-1031560B310A}"/>
              </a:ext>
            </a:extLst>
          </p:cNvPr>
          <p:cNvSpPr>
            <a:spLocks noGrp="1"/>
          </p:cNvSpPr>
          <p:nvPr>
            <p:ph type="body" sz="quarter" idx="21"/>
          </p:nvPr>
        </p:nvSpPr>
        <p:spPr/>
        <p:txBody>
          <a:bodyPr/>
          <a:lstStyle/>
          <a:p>
            <a:pPr>
              <a:lnSpc>
                <a:spcPts val="4000"/>
              </a:lnSpc>
            </a:pPr>
            <a:r>
              <a:rPr lang="en-US" sz="4000" b="1" kern="900" spc="-30">
                <a:solidFill>
                  <a:schemeClr val="tx2"/>
                </a:solidFill>
                <a:effectLst/>
                <a:latin typeface="Calibri" panose="020F0502020204030204" pitchFamily="34" charset="0"/>
                <a:cs typeface="Calibri" panose="020F0502020204030204" pitchFamily="34" charset="0"/>
              </a:rPr>
              <a:t>IMPROVING </a:t>
            </a:r>
            <a:br>
              <a:rPr lang="en-US" sz="4000" b="1" kern="900" spc="-30">
                <a:solidFill>
                  <a:schemeClr val="tx2"/>
                </a:solidFill>
                <a:effectLst/>
                <a:latin typeface="Calibri" panose="020F0502020204030204" pitchFamily="34" charset="0"/>
                <a:cs typeface="Calibri" panose="020F0502020204030204" pitchFamily="34" charset="0"/>
              </a:rPr>
            </a:br>
            <a:r>
              <a:rPr lang="en-US" sz="4000" b="1" kern="900" spc="-30">
                <a:solidFill>
                  <a:schemeClr val="tx2"/>
                </a:solidFill>
                <a:effectLst/>
                <a:latin typeface="Calibri" panose="020F0502020204030204" pitchFamily="34" charset="0"/>
                <a:cs typeface="Calibri" panose="020F0502020204030204" pitchFamily="34" charset="0"/>
              </a:rPr>
              <a:t>CHOLESTEROL MANAGEMENT</a:t>
            </a:r>
            <a:endParaRPr lang="en-US" sz="4000" spc="-50">
              <a:solidFill>
                <a:schemeClr val="tx2"/>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D268B599-BFB0-C642-A2E9-F856A14B0B50}"/>
              </a:ext>
            </a:extLst>
          </p:cNvPr>
          <p:cNvSpPr>
            <a:spLocks noGrp="1"/>
          </p:cNvSpPr>
          <p:nvPr>
            <p:ph type="body" sz="quarter" idx="25"/>
          </p:nvPr>
        </p:nvSpPr>
        <p:spPr>
          <a:xfrm>
            <a:off x="5096860" y="3657600"/>
            <a:ext cx="5804389" cy="1676400"/>
          </a:xfrm>
        </p:spPr>
        <p:txBody>
          <a:bodyPr/>
          <a:lstStyle/>
          <a:p>
            <a:r>
              <a:rPr lang="en-US" sz="4800">
                <a:solidFill>
                  <a:schemeClr val="accent1"/>
                </a:solidFill>
                <a:latin typeface="Open Sans" panose="020B0606030504020204" pitchFamily="34" charset="0"/>
                <a:ea typeface="Open Sans" panose="020B0606030504020204" pitchFamily="34" charset="0"/>
                <a:cs typeface="Open Sans" panose="020B0606030504020204" pitchFamily="34" charset="0"/>
              </a:rPr>
              <a:t>For Clinicians</a:t>
            </a:r>
          </a:p>
        </p:txBody>
      </p:sp>
    </p:spTree>
    <p:extLst>
      <p:ext uri="{BB962C8B-B14F-4D97-AF65-F5344CB8AC3E}">
        <p14:creationId xmlns:p14="http://schemas.microsoft.com/office/powerpoint/2010/main" val="128413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0A221FF-981B-D246-9D02-B9D258CDB430}"/>
              </a:ext>
            </a:extLst>
          </p:cNvPr>
          <p:cNvSpPr>
            <a:spLocks noGrp="1"/>
          </p:cNvSpPr>
          <p:nvPr>
            <p:ph type="body" sz="quarter" idx="12"/>
          </p:nvPr>
        </p:nvSpPr>
        <p:spPr>
          <a:xfrm>
            <a:off x="533400" y="609600"/>
            <a:ext cx="3276600" cy="609600"/>
          </a:xfrm>
        </p:spPr>
        <p:txBody>
          <a:bodyPr/>
          <a:lstStyle/>
          <a:p>
            <a:r>
              <a:rPr lang="en-US"/>
              <a:t>Quick Tip</a:t>
            </a:r>
          </a:p>
        </p:txBody>
      </p:sp>
      <p:sp>
        <p:nvSpPr>
          <p:cNvPr id="16" name="Text Placeholder 15">
            <a:extLst>
              <a:ext uri="{FF2B5EF4-FFF2-40B4-BE49-F238E27FC236}">
                <a16:creationId xmlns:a16="http://schemas.microsoft.com/office/drawing/2014/main" id="{1782BDBC-C9D5-574C-8792-548C5D7348C7}"/>
              </a:ext>
            </a:extLst>
          </p:cNvPr>
          <p:cNvSpPr>
            <a:spLocks noGrp="1"/>
          </p:cNvSpPr>
          <p:nvPr>
            <p:ph type="body" sz="quarter" idx="14"/>
          </p:nvPr>
        </p:nvSpPr>
        <p:spPr>
          <a:xfrm>
            <a:off x="533400" y="3352800"/>
            <a:ext cx="7696200" cy="2286000"/>
          </a:xfrm>
        </p:spPr>
        <p:txBody>
          <a:bodyPr/>
          <a:lstStyle/>
          <a:p>
            <a:r>
              <a:rPr lang="en-US">
                <a:effectLst/>
                <a:latin typeface="Open Sans" panose="020B0606030504020204" pitchFamily="34" charset="0"/>
              </a:rPr>
              <a:t>How Do Statins Prevent Heart Attacks and Strokes: </a:t>
            </a:r>
            <a:br>
              <a:rPr lang="en-US">
                <a:effectLst/>
                <a:latin typeface="Open Sans" panose="020B0606030504020204" pitchFamily="34" charset="0"/>
              </a:rPr>
            </a:br>
            <a:r>
              <a:rPr lang="en-US">
                <a:effectLst/>
                <a:latin typeface="Open Sans" panose="020B0606030504020204" pitchFamily="34" charset="0"/>
              </a:rPr>
              <a:t>Patient Education Animation | </a:t>
            </a:r>
            <a:r>
              <a:rPr lang="en-US" u="sng">
                <a:effectLst/>
                <a:latin typeface="Open Sans" panose="020B0606030504020204" pitchFamily="34" charset="0"/>
                <a:hlinkClick r:id="rId3"/>
              </a:rPr>
              <a:t>English</a:t>
            </a:r>
            <a:r>
              <a:rPr lang="en-US">
                <a:effectLst/>
                <a:latin typeface="Open Sans" panose="020B0606030504020204" pitchFamily="34" charset="0"/>
              </a:rPr>
              <a:t> | </a:t>
            </a:r>
            <a:r>
              <a:rPr lang="en-US" u="sng">
                <a:effectLst/>
                <a:latin typeface="Open Sans" panose="020B0606030504020204" pitchFamily="34" charset="0"/>
                <a:hlinkClick r:id="rId4"/>
              </a:rPr>
              <a:t>Spanish</a:t>
            </a:r>
            <a:endParaRPr lang="en-US">
              <a:effectLst/>
              <a:latin typeface="Open Sans" panose="020B0606030504020204" pitchFamily="34" charset="0"/>
            </a:endParaRPr>
          </a:p>
          <a:p>
            <a:r>
              <a:rPr lang="en-US" u="sng">
                <a:effectLst/>
                <a:latin typeface="Open Sans" panose="020B0606030504020204" pitchFamily="34" charset="0"/>
                <a:hlinkClick r:id="rId5"/>
              </a:rPr>
              <a:t>The Scoop on Statins</a:t>
            </a:r>
            <a:r>
              <a:rPr lang="en-US">
                <a:effectLst/>
                <a:latin typeface="Open Sans" panose="020B0606030504020204" pitchFamily="34" charset="0"/>
                <a:hlinkClick r:id="rId5"/>
              </a:rPr>
              <a:t> </a:t>
            </a:r>
            <a:r>
              <a:rPr lang="en-US">
                <a:effectLst/>
                <a:latin typeface="Open Sans" panose="020B0606030504020204" pitchFamily="34" charset="0"/>
              </a:rPr>
              <a:t>| Million Hearts</a:t>
            </a:r>
            <a:r>
              <a:rPr lang="en-US" baseline="30000">
                <a:effectLst/>
                <a:latin typeface="Open Sans" panose="020B0606030504020204" pitchFamily="34" charset="0"/>
              </a:rPr>
              <a:t>®</a:t>
            </a:r>
            <a:r>
              <a:rPr lang="en-US">
                <a:effectLst/>
                <a:latin typeface="Open Sans" panose="020B0606030504020204" pitchFamily="34" charset="0"/>
              </a:rPr>
              <a:t> (</a:t>
            </a:r>
            <a:r>
              <a:rPr lang="en-US" err="1">
                <a:effectLst/>
                <a:latin typeface="Open Sans" panose="020B0606030504020204" pitchFamily="34" charset="0"/>
              </a:rPr>
              <a:t>hhs.gov</a:t>
            </a:r>
            <a:r>
              <a:rPr lang="en-US">
                <a:effectLst/>
                <a:latin typeface="Open Sans" panose="020B0606030504020204" pitchFamily="34" charset="0"/>
              </a:rPr>
              <a:t>)</a:t>
            </a:r>
          </a:p>
          <a:p>
            <a:r>
              <a:rPr lang="en-US" u="sng">
                <a:effectLst/>
                <a:latin typeface="Open Sans" panose="020B0606030504020204" pitchFamily="34" charset="0"/>
                <a:hlinkClick r:id="rId6"/>
              </a:rPr>
              <a:t>Common Patient Questions Q&amp;A</a:t>
            </a:r>
            <a:endParaRPr lang="en-US">
              <a:effectLst/>
              <a:latin typeface="Open Sans" panose="020B0606030504020204" pitchFamily="34" charset="0"/>
            </a:endParaRPr>
          </a:p>
        </p:txBody>
      </p:sp>
      <p:sp>
        <p:nvSpPr>
          <p:cNvPr id="17" name="Text Placeholder 16">
            <a:extLst>
              <a:ext uri="{FF2B5EF4-FFF2-40B4-BE49-F238E27FC236}">
                <a16:creationId xmlns:a16="http://schemas.microsoft.com/office/drawing/2014/main" id="{23006B9B-28E2-664D-B6AC-6DCF0E48B857}"/>
              </a:ext>
            </a:extLst>
          </p:cNvPr>
          <p:cNvSpPr>
            <a:spLocks noGrp="1"/>
          </p:cNvSpPr>
          <p:nvPr>
            <p:ph type="body" sz="quarter" idx="15"/>
          </p:nvPr>
        </p:nvSpPr>
        <p:spPr>
          <a:xfrm>
            <a:off x="533400" y="1447800"/>
            <a:ext cx="6096000" cy="1447800"/>
          </a:xfrm>
        </p:spPr>
        <p:txBody>
          <a:bodyPr/>
          <a:lstStyle/>
          <a:p>
            <a:r>
              <a:rPr lang="en-US">
                <a:effectLst/>
                <a:latin typeface="Open Sans" panose="020B0606030504020204" pitchFamily="34" charset="0"/>
              </a:rPr>
              <a:t>Be prepared for the questions patients may have about statins. Consider sharing one of the resources below through the patient portal in advance of the visit.</a:t>
            </a:r>
          </a:p>
        </p:txBody>
      </p:sp>
      <p:pic>
        <p:nvPicPr>
          <p:cNvPr id="6" name="Picture 5">
            <a:extLst>
              <a:ext uri="{FF2B5EF4-FFF2-40B4-BE49-F238E27FC236}">
                <a16:creationId xmlns:a16="http://schemas.microsoft.com/office/drawing/2014/main" id="{C294350C-F16B-D44F-8A8E-2BCBAC6FAFF8}"/>
              </a:ext>
            </a:extLst>
          </p:cNvPr>
          <p:cNvPicPr>
            <a:picLocks noChangeAspect="1"/>
          </p:cNvPicPr>
          <p:nvPr/>
        </p:nvPicPr>
        <p:blipFill>
          <a:blip r:embed="rId7"/>
          <a:srcRect t="4255" b="4255"/>
          <a:stretch/>
        </p:blipFill>
        <p:spPr>
          <a:xfrm>
            <a:off x="7010400" y="990600"/>
            <a:ext cx="4176132" cy="3820716"/>
          </a:xfrm>
          <a:prstGeom prst="rect">
            <a:avLst/>
          </a:prstGeom>
        </p:spPr>
      </p:pic>
    </p:spTree>
    <p:extLst>
      <p:ext uri="{BB962C8B-B14F-4D97-AF65-F5344CB8AC3E}">
        <p14:creationId xmlns:p14="http://schemas.microsoft.com/office/powerpoint/2010/main" val="130376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411A5E-192A-C94F-9293-9F904BF68AF7}"/>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3426E181-FB47-524F-A6B4-6DB3DCAE99E7}"/>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5</a:t>
            </a:fld>
            <a:endParaRPr lang="en-US">
              <a:solidFill>
                <a:schemeClr val="tx2"/>
              </a:solidFill>
            </a:endParaRPr>
          </a:p>
        </p:txBody>
      </p:sp>
      <p:sp>
        <p:nvSpPr>
          <p:cNvPr id="4" name="Text Placeholder 3">
            <a:extLst>
              <a:ext uri="{FF2B5EF4-FFF2-40B4-BE49-F238E27FC236}">
                <a16:creationId xmlns:a16="http://schemas.microsoft.com/office/drawing/2014/main" id="{5A7B349C-F028-D247-AEE1-3E5A8FAB86CF}"/>
              </a:ext>
            </a:extLst>
          </p:cNvPr>
          <p:cNvSpPr>
            <a:spLocks noGrp="1"/>
          </p:cNvSpPr>
          <p:nvPr>
            <p:ph type="body" sz="quarter" idx="12"/>
          </p:nvPr>
        </p:nvSpPr>
        <p:spPr/>
        <p:txBody>
          <a:bodyPr/>
          <a:lstStyle/>
          <a:p>
            <a:r>
              <a:rPr lang="en-US"/>
              <a:t>Quick Tip</a:t>
            </a:r>
          </a:p>
        </p:txBody>
      </p:sp>
      <p:sp>
        <p:nvSpPr>
          <p:cNvPr id="6" name="Text Placeholder 5">
            <a:extLst>
              <a:ext uri="{FF2B5EF4-FFF2-40B4-BE49-F238E27FC236}">
                <a16:creationId xmlns:a16="http://schemas.microsoft.com/office/drawing/2014/main" id="{0A9D8BFF-E39E-FF4E-9C2A-03BF960D2715}"/>
              </a:ext>
            </a:extLst>
          </p:cNvPr>
          <p:cNvSpPr>
            <a:spLocks noGrp="1"/>
          </p:cNvSpPr>
          <p:nvPr>
            <p:ph type="body" sz="quarter" idx="15"/>
          </p:nvPr>
        </p:nvSpPr>
        <p:spPr>
          <a:xfrm>
            <a:off x="533400" y="1447800"/>
            <a:ext cx="5410200" cy="3429000"/>
          </a:xfrm>
        </p:spPr>
        <p:txBody>
          <a:bodyPr lIns="0" tIns="45720" rIns="91440" bIns="45720" anchor="t"/>
          <a:lstStyle/>
          <a:p>
            <a:r>
              <a:rPr lang="en-US" dirty="0">
                <a:effectLst/>
                <a:latin typeface="Open Sans"/>
                <a:ea typeface="Open Sans"/>
                <a:cs typeface="Open Sans"/>
              </a:rPr>
              <a:t>For your patients at high risk of ASCVD events who are hesitant to start a statin, keep the conversation going</a:t>
            </a:r>
            <a:r>
              <a:rPr lang="en-US" dirty="0">
                <a:latin typeface="Open Sans"/>
                <a:ea typeface="Open Sans"/>
                <a:cs typeface="Open Sans"/>
              </a:rPr>
              <a:t>. Say,</a:t>
            </a:r>
            <a:r>
              <a:rPr lang="en-US" dirty="0">
                <a:effectLst/>
                <a:latin typeface="Open Sans"/>
                <a:ea typeface="Open Sans"/>
                <a:cs typeface="Open Sans"/>
              </a:rPr>
              <a:t> “You sound hesitant to start a statin. I want you to seriously consider it, </a:t>
            </a:r>
            <a:r>
              <a:rPr lang="en-US" dirty="0">
                <a:latin typeface="Open Sans"/>
                <a:ea typeface="Open Sans"/>
                <a:cs typeface="Open Sans"/>
              </a:rPr>
              <a:t>because</a:t>
            </a:r>
            <a:r>
              <a:rPr lang="en-US" dirty="0">
                <a:effectLst/>
                <a:latin typeface="Open Sans"/>
                <a:ea typeface="Open Sans"/>
                <a:cs typeface="Open Sans"/>
              </a:rPr>
              <a:t> it could save your life. If we were to prescribe a statin, this is what it would be</a:t>
            </a:r>
            <a:r>
              <a:rPr lang="en-US" dirty="0">
                <a:latin typeface="Open Sans"/>
                <a:ea typeface="Open Sans"/>
                <a:cs typeface="Open Sans"/>
              </a:rPr>
              <a:t>....</a:t>
            </a:r>
            <a:r>
              <a:rPr lang="en-US" dirty="0">
                <a:effectLst/>
                <a:latin typeface="Open Sans"/>
                <a:ea typeface="Open Sans"/>
                <a:cs typeface="Open Sans"/>
              </a:rPr>
              <a:t>if you </a:t>
            </a:r>
            <a:r>
              <a:rPr lang="en-US" dirty="0">
                <a:latin typeface="Open Sans"/>
                <a:ea typeface="Open Sans"/>
                <a:cs typeface="Open Sans"/>
              </a:rPr>
              <a:t>have more questions before our next visit, </a:t>
            </a:r>
            <a:r>
              <a:rPr lang="en-US" dirty="0">
                <a:effectLst/>
                <a:latin typeface="Open Sans"/>
                <a:ea typeface="Open Sans"/>
                <a:cs typeface="Open Sans"/>
              </a:rPr>
              <a:t>email me </a:t>
            </a:r>
            <a:r>
              <a:rPr lang="en-US" dirty="0">
                <a:latin typeface="Open Sans"/>
                <a:ea typeface="Open Sans"/>
                <a:cs typeface="Open Sans"/>
              </a:rPr>
              <a:t>(or use the portal)…”</a:t>
            </a:r>
            <a:endParaRPr lang="en-US" dirty="0">
              <a:effectLst/>
              <a:latin typeface="Open Sans"/>
              <a:ea typeface="Open Sans"/>
              <a:cs typeface="Open Sans"/>
            </a:endParaRPr>
          </a:p>
          <a:p>
            <a:endParaRPr lang="en-US"/>
          </a:p>
        </p:txBody>
      </p:sp>
      <p:pic>
        <p:nvPicPr>
          <p:cNvPr id="8" name="Picture 7">
            <a:extLst>
              <a:ext uri="{FF2B5EF4-FFF2-40B4-BE49-F238E27FC236}">
                <a16:creationId xmlns:a16="http://schemas.microsoft.com/office/drawing/2014/main" id="{12B2FDF6-CBFF-324A-93BA-8FC7E697219B}"/>
              </a:ext>
            </a:extLst>
          </p:cNvPr>
          <p:cNvPicPr>
            <a:picLocks noChangeAspect="1"/>
          </p:cNvPicPr>
          <p:nvPr/>
        </p:nvPicPr>
        <p:blipFill>
          <a:blip r:embed="rId3"/>
          <a:srcRect t="8838" b="8838"/>
          <a:stretch/>
        </p:blipFill>
        <p:spPr>
          <a:xfrm>
            <a:off x="6629400" y="1169938"/>
            <a:ext cx="4648200" cy="3826605"/>
          </a:xfrm>
          <a:prstGeom prst="rect">
            <a:avLst/>
          </a:prstGeom>
        </p:spPr>
      </p:pic>
    </p:spTree>
    <p:extLst>
      <p:ext uri="{BB962C8B-B14F-4D97-AF65-F5344CB8AC3E}">
        <p14:creationId xmlns:p14="http://schemas.microsoft.com/office/powerpoint/2010/main" val="407136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DA89B6-ED99-AD45-9E2E-7BC2D8771252}"/>
              </a:ext>
            </a:extLst>
          </p:cNvPr>
          <p:cNvSpPr>
            <a:spLocks noGrp="1"/>
          </p:cNvSpPr>
          <p:nvPr>
            <p:ph type="body" sz="quarter" idx="14"/>
          </p:nvPr>
        </p:nvSpPr>
        <p:spPr>
          <a:xfrm>
            <a:off x="521970" y="3581400"/>
            <a:ext cx="5410200" cy="2057400"/>
          </a:xfrm>
          <a:prstGeom prst="rect">
            <a:avLst/>
          </a:prstGeom>
        </p:spPr>
        <p:txBody>
          <a:bodyPr/>
          <a:lstStyle/>
          <a:p>
            <a:r>
              <a:rPr lang="en-US" u="sng" dirty="0">
                <a:effectLst/>
                <a:latin typeface="Open Sans" panose="020B0606030504020204" pitchFamily="34" charset="0"/>
                <a:hlinkClick r:id="rId3"/>
              </a:rPr>
              <a:t>Prevalence of Statin Intolerance:</a:t>
            </a:r>
            <a:br>
              <a:rPr lang="en-US" u="sng" dirty="0">
                <a:effectLst/>
                <a:latin typeface="Open Sans" panose="020B0606030504020204" pitchFamily="34" charset="0"/>
                <a:hlinkClick r:id="rId3"/>
              </a:rPr>
            </a:br>
            <a:r>
              <a:rPr lang="en-US" u="sng" dirty="0">
                <a:effectLst/>
                <a:latin typeface="Open Sans" panose="020B0606030504020204" pitchFamily="34" charset="0"/>
                <a:hlinkClick r:id="rId3"/>
              </a:rPr>
              <a:t>A Meta-Analysis</a:t>
            </a:r>
            <a:r>
              <a:rPr lang="en-US" dirty="0">
                <a:effectLst/>
                <a:latin typeface="Open Sans" panose="020B0606030504020204" pitchFamily="34" charset="0"/>
                <a:hlinkClick r:id="rId3"/>
              </a:rPr>
              <a:t> </a:t>
            </a:r>
            <a:r>
              <a:rPr lang="en-US" dirty="0">
                <a:effectLst/>
                <a:latin typeface="Open Sans" panose="020B0606030504020204" pitchFamily="34" charset="0"/>
              </a:rPr>
              <a:t>| European Heart Journal</a:t>
            </a:r>
          </a:p>
          <a:p>
            <a:r>
              <a:rPr lang="en-US" dirty="0">
                <a:latin typeface="Open Sans" panose="020B0606030504020204" pitchFamily="34" charset="0"/>
                <a:hlinkClick r:id="rId4"/>
              </a:rPr>
              <a:t>Statin-Associated Side Effects</a:t>
            </a:r>
            <a:r>
              <a:rPr lang="en-US" dirty="0">
                <a:effectLst/>
                <a:latin typeface="Open Sans" panose="020B0606030504020204" pitchFamily="34" charset="0"/>
              </a:rPr>
              <a:t> | NACHC/AMA</a:t>
            </a:r>
          </a:p>
        </p:txBody>
      </p:sp>
      <p:sp>
        <p:nvSpPr>
          <p:cNvPr id="3" name="Text Placeholder 2">
            <a:extLst>
              <a:ext uri="{FF2B5EF4-FFF2-40B4-BE49-F238E27FC236}">
                <a16:creationId xmlns:a16="http://schemas.microsoft.com/office/drawing/2014/main" id="{FEFE8607-2DFB-2048-9425-AC42C49664C1}"/>
              </a:ext>
            </a:extLst>
          </p:cNvPr>
          <p:cNvSpPr>
            <a:spLocks noGrp="1"/>
          </p:cNvSpPr>
          <p:nvPr>
            <p:ph type="body" sz="quarter" idx="16"/>
          </p:nvPr>
        </p:nvSpPr>
        <p:spPr/>
        <p:txBody>
          <a:bodyPr/>
          <a:lstStyle/>
          <a:p>
            <a:r>
              <a:rPr lang="en-US"/>
              <a:t>Did you know?</a:t>
            </a:r>
          </a:p>
          <a:p>
            <a:endParaRPr lang="en-US"/>
          </a:p>
        </p:txBody>
      </p:sp>
      <p:sp>
        <p:nvSpPr>
          <p:cNvPr id="5" name="TextBox 4">
            <a:extLst>
              <a:ext uri="{FF2B5EF4-FFF2-40B4-BE49-F238E27FC236}">
                <a16:creationId xmlns:a16="http://schemas.microsoft.com/office/drawing/2014/main" id="{DFA7C711-9252-3143-9C12-D0BCE8CF6F18}"/>
              </a:ext>
            </a:extLst>
          </p:cNvPr>
          <p:cNvSpPr txBox="1"/>
          <p:nvPr/>
        </p:nvSpPr>
        <p:spPr>
          <a:xfrm>
            <a:off x="533400" y="1219200"/>
            <a:ext cx="4495800" cy="1981200"/>
          </a:xfrm>
          <a:prstGeom prst="rect">
            <a:avLst/>
          </a:prstGeom>
          <a:noFill/>
        </p:spPr>
        <p:txBody>
          <a:bodyPr wrap="square" lIns="0" tIns="0" rIns="0" bIns="0" rtlCol="0" anchor="t">
            <a:noAutofit/>
          </a:bodyPr>
          <a:lstStyle/>
          <a:p>
            <a:r>
              <a:rPr lang="en-US" sz="2000" dirty="0">
                <a:effectLst/>
                <a:latin typeface="Open Sans"/>
                <a:ea typeface="Open Sans"/>
                <a:cs typeface="Open Sans"/>
              </a:rPr>
              <a:t>In most cases, statin intolerance is over-estimated and over-diagnosed</a:t>
            </a:r>
            <a:r>
              <a:rPr lang="en-US" sz="2000" dirty="0">
                <a:latin typeface="Open Sans"/>
                <a:ea typeface="Open Sans"/>
                <a:cs typeface="Open Sans"/>
              </a:rPr>
              <a:t>. </a:t>
            </a:r>
            <a:endParaRPr lang="en-US" dirty="0"/>
          </a:p>
          <a:p>
            <a:r>
              <a:rPr lang="en-US" sz="2000" dirty="0">
                <a:latin typeface="Open Sans"/>
                <a:ea typeface="Open Sans"/>
                <a:cs typeface="Open Sans"/>
              </a:rPr>
              <a:t>Around</a:t>
            </a:r>
            <a:r>
              <a:rPr lang="en-US" sz="2000" dirty="0">
                <a:effectLst/>
                <a:latin typeface="Open Sans"/>
                <a:ea typeface="Open Sans"/>
                <a:cs typeface="Open Sans"/>
              </a:rPr>
              <a:t> 93% of patients on statin therapy can be treated effectively, with very good tolerability.</a:t>
            </a:r>
            <a:endParaRPr lang="en-US"/>
          </a:p>
        </p:txBody>
      </p:sp>
      <p:pic>
        <p:nvPicPr>
          <p:cNvPr id="7" name="Picture 6">
            <a:extLst>
              <a:ext uri="{FF2B5EF4-FFF2-40B4-BE49-F238E27FC236}">
                <a16:creationId xmlns:a16="http://schemas.microsoft.com/office/drawing/2014/main" id="{398F7CE1-BDD1-E146-A395-9DD0B0060D74}"/>
              </a:ext>
            </a:extLst>
          </p:cNvPr>
          <p:cNvPicPr>
            <a:picLocks noChangeAspect="1"/>
          </p:cNvPicPr>
          <p:nvPr/>
        </p:nvPicPr>
        <p:blipFill>
          <a:blip r:embed="rId5"/>
          <a:stretch>
            <a:fillRect/>
          </a:stretch>
        </p:blipFill>
        <p:spPr>
          <a:xfrm>
            <a:off x="6096000" y="18585"/>
            <a:ext cx="5257800" cy="5257800"/>
          </a:xfrm>
          <a:prstGeom prst="rect">
            <a:avLst/>
          </a:prstGeom>
        </p:spPr>
      </p:pic>
    </p:spTree>
    <p:extLst>
      <p:ext uri="{BB962C8B-B14F-4D97-AF65-F5344CB8AC3E}">
        <p14:creationId xmlns:p14="http://schemas.microsoft.com/office/powerpoint/2010/main" val="10059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DA89B6-ED99-AD45-9E2E-7BC2D8771252}"/>
              </a:ext>
            </a:extLst>
          </p:cNvPr>
          <p:cNvSpPr>
            <a:spLocks noGrp="1"/>
          </p:cNvSpPr>
          <p:nvPr>
            <p:ph type="body" sz="quarter" idx="14"/>
          </p:nvPr>
        </p:nvSpPr>
        <p:spPr>
          <a:xfrm>
            <a:off x="533400" y="4419600"/>
            <a:ext cx="10515600" cy="1371600"/>
          </a:xfrm>
          <a:prstGeom prst="rect">
            <a:avLst/>
          </a:prstGeom>
        </p:spPr>
        <p:txBody>
          <a:bodyPr/>
          <a:lstStyle/>
          <a:p>
            <a:pPr>
              <a:lnSpc>
                <a:spcPts val="2600"/>
              </a:lnSpc>
            </a:pPr>
            <a:r>
              <a:rPr lang="en-US" dirty="0">
                <a:latin typeface="Open Sans" panose="020B0606030504020204" pitchFamily="34" charset="0"/>
              </a:rPr>
              <a:t>Statins and Lifestyle: Patient Education Infographic | </a:t>
            </a:r>
            <a:r>
              <a:rPr lang="en-US" u="sng" dirty="0">
                <a:latin typeface="Open Sans" panose="020B0606030504020204" pitchFamily="34" charset="0"/>
                <a:hlinkClick r:id="rId3"/>
              </a:rPr>
              <a:t>English</a:t>
            </a:r>
            <a:r>
              <a:rPr lang="en-US" dirty="0">
                <a:latin typeface="Open Sans" panose="020B0606030504020204" pitchFamily="34" charset="0"/>
              </a:rPr>
              <a:t> | </a:t>
            </a:r>
            <a:r>
              <a:rPr lang="en-US" u="sng" dirty="0">
                <a:latin typeface="Open Sans" panose="020B0606030504020204" pitchFamily="34" charset="0"/>
                <a:hlinkClick r:id="rId4"/>
              </a:rPr>
              <a:t>Spanish</a:t>
            </a:r>
            <a:r>
              <a:rPr lang="en-US" dirty="0">
                <a:latin typeface="Open Sans" panose="020B0606030504020204" pitchFamily="34" charset="0"/>
              </a:rPr>
              <a:t> | nachc.org</a:t>
            </a:r>
          </a:p>
        </p:txBody>
      </p:sp>
      <p:sp>
        <p:nvSpPr>
          <p:cNvPr id="7" name="Text Placeholder 6">
            <a:extLst>
              <a:ext uri="{FF2B5EF4-FFF2-40B4-BE49-F238E27FC236}">
                <a16:creationId xmlns:a16="http://schemas.microsoft.com/office/drawing/2014/main" id="{A5D67DF0-F88E-2F4F-A6E7-83F03C017773}"/>
              </a:ext>
            </a:extLst>
          </p:cNvPr>
          <p:cNvSpPr>
            <a:spLocks noGrp="1"/>
          </p:cNvSpPr>
          <p:nvPr>
            <p:ph type="body" sz="quarter" idx="15"/>
          </p:nvPr>
        </p:nvSpPr>
        <p:spPr>
          <a:xfrm>
            <a:off x="533400" y="1447800"/>
            <a:ext cx="5486400" cy="2590800"/>
          </a:xfrm>
        </p:spPr>
        <p:txBody>
          <a:bodyPr lIns="0" tIns="45720" rIns="91440" bIns="45720" anchor="t"/>
          <a:lstStyle/>
          <a:p>
            <a:r>
              <a:rPr lang="en-US" dirty="0">
                <a:effectLst/>
                <a:latin typeface="Open Sans"/>
                <a:ea typeface="Open Sans"/>
                <a:cs typeface="Calibri"/>
              </a:rPr>
              <a:t>For </a:t>
            </a:r>
            <a:r>
              <a:rPr lang="en-US" dirty="0">
                <a:latin typeface="Open Sans"/>
                <a:ea typeface="Open Sans"/>
                <a:cs typeface="Calibri"/>
              </a:rPr>
              <a:t>patients at high-risk of a cardiovascular event, a healthy lifestyle is essential but not enough. </a:t>
            </a:r>
            <a:r>
              <a:rPr lang="en-US" dirty="0">
                <a:effectLst/>
                <a:latin typeface="Open Sans"/>
                <a:ea typeface="Open Sans"/>
                <a:cs typeface="Calibri"/>
              </a:rPr>
              <a:t>Diet alone will typically reduce LDL by less than 10mg/dL in high-risk patient groups and exercise will reduce LDL by less than 5mg/dL. A 30-50% reduction in LDL is recommended for high-risk patients </a:t>
            </a:r>
            <a:r>
              <a:rPr lang="en-US" dirty="0">
                <a:latin typeface="Open Sans"/>
                <a:ea typeface="Open Sans"/>
                <a:cs typeface="Calibri"/>
              </a:rPr>
              <a:t>-which </a:t>
            </a:r>
            <a:r>
              <a:rPr lang="en-US" dirty="0">
                <a:effectLst/>
                <a:latin typeface="Open Sans"/>
                <a:ea typeface="Open Sans"/>
                <a:cs typeface="Calibri"/>
              </a:rPr>
              <a:t>requires a high- or moderate-intensity statin.</a:t>
            </a:r>
          </a:p>
        </p:txBody>
      </p:sp>
      <p:sp>
        <p:nvSpPr>
          <p:cNvPr id="8" name="Text Placeholder 7">
            <a:extLst>
              <a:ext uri="{FF2B5EF4-FFF2-40B4-BE49-F238E27FC236}">
                <a16:creationId xmlns:a16="http://schemas.microsoft.com/office/drawing/2014/main" id="{0AB47E64-5A7A-5444-8F19-A9574660012E}"/>
              </a:ext>
            </a:extLst>
          </p:cNvPr>
          <p:cNvSpPr>
            <a:spLocks noGrp="1"/>
          </p:cNvSpPr>
          <p:nvPr>
            <p:ph type="body" sz="quarter" idx="16"/>
          </p:nvPr>
        </p:nvSpPr>
        <p:spPr/>
        <p:txBody>
          <a:bodyPr/>
          <a:lstStyle/>
          <a:p>
            <a:r>
              <a:rPr lang="en-US" dirty="0"/>
              <a:t>Did you know?</a:t>
            </a:r>
          </a:p>
          <a:p>
            <a:endParaRPr lang="en-US" dirty="0"/>
          </a:p>
          <a:p>
            <a:endParaRPr lang="en-US" dirty="0"/>
          </a:p>
        </p:txBody>
      </p:sp>
      <p:pic>
        <p:nvPicPr>
          <p:cNvPr id="3" name="Picture 2">
            <a:extLst>
              <a:ext uri="{FF2B5EF4-FFF2-40B4-BE49-F238E27FC236}">
                <a16:creationId xmlns:a16="http://schemas.microsoft.com/office/drawing/2014/main" id="{40235639-9D53-B542-88B3-E6CBBD5F94AC}"/>
              </a:ext>
            </a:extLst>
          </p:cNvPr>
          <p:cNvPicPr>
            <a:picLocks noChangeAspect="1"/>
          </p:cNvPicPr>
          <p:nvPr/>
        </p:nvPicPr>
        <p:blipFill rotWithShape="1">
          <a:blip r:embed="rId5"/>
          <a:srcRect l="-859" t="1282" r="-3345" b="31797"/>
          <a:stretch/>
        </p:blipFill>
        <p:spPr>
          <a:xfrm>
            <a:off x="6163294" y="852899"/>
            <a:ext cx="5495306" cy="3529097"/>
          </a:xfrm>
          <a:prstGeom prst="rect">
            <a:avLst/>
          </a:prstGeom>
        </p:spPr>
      </p:pic>
    </p:spTree>
    <p:extLst>
      <p:ext uri="{BB962C8B-B14F-4D97-AF65-F5344CB8AC3E}">
        <p14:creationId xmlns:p14="http://schemas.microsoft.com/office/powerpoint/2010/main" val="211903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2395DD-26D8-3545-85AF-F9B3B2B6B0B9}"/>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49E10327-1788-D644-9C0F-E3AA1C55198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8</a:t>
            </a:fld>
            <a:endParaRPr lang="en-US">
              <a:solidFill>
                <a:schemeClr val="tx2"/>
              </a:solidFill>
            </a:endParaRPr>
          </a:p>
        </p:txBody>
      </p:sp>
      <p:sp>
        <p:nvSpPr>
          <p:cNvPr id="7" name="Text Placeholder 6">
            <a:extLst>
              <a:ext uri="{FF2B5EF4-FFF2-40B4-BE49-F238E27FC236}">
                <a16:creationId xmlns:a16="http://schemas.microsoft.com/office/drawing/2014/main" id="{B2362E52-BA82-0241-82C2-AF59F9B04491}"/>
              </a:ext>
            </a:extLst>
          </p:cNvPr>
          <p:cNvSpPr>
            <a:spLocks noGrp="1"/>
          </p:cNvSpPr>
          <p:nvPr>
            <p:ph type="body" sz="quarter" idx="14"/>
          </p:nvPr>
        </p:nvSpPr>
        <p:spPr>
          <a:xfrm>
            <a:off x="533400" y="3200400"/>
            <a:ext cx="5943600" cy="2438400"/>
          </a:xfrm>
        </p:spPr>
        <p:txBody>
          <a:bodyPr/>
          <a:lstStyle/>
          <a:p>
            <a:pPr>
              <a:lnSpc>
                <a:spcPts val="2600"/>
              </a:lnSpc>
            </a:pPr>
            <a:r>
              <a:rPr lang="en-US" u="sng">
                <a:latin typeface="Open Sans" panose="020B0606030504020204" pitchFamily="34" charset="0"/>
                <a:hlinkClick r:id="rId3"/>
              </a:rPr>
              <a:t>Statin Therapy for High-Risk Groups Summary Video</a:t>
            </a:r>
            <a:r>
              <a:rPr lang="en-US">
                <a:latin typeface="Open Sans" panose="020B0606030504020204" pitchFamily="34" charset="0"/>
                <a:hlinkClick r:id="rId3"/>
              </a:rPr>
              <a:t> </a:t>
            </a:r>
            <a:r>
              <a:rPr lang="en-US">
                <a:latin typeface="Open Sans" panose="020B0606030504020204" pitchFamily="34" charset="0"/>
              </a:rPr>
              <a:t>(13 min.) | NACHC and AMA</a:t>
            </a:r>
          </a:p>
          <a:p>
            <a:pPr>
              <a:lnSpc>
                <a:spcPts val="2600"/>
              </a:lnSpc>
            </a:pPr>
            <a:r>
              <a:rPr lang="en-US" u="sng">
                <a:effectLst/>
                <a:latin typeface="Open Sans" panose="020B0606030504020204" pitchFamily="34" charset="0"/>
                <a:hlinkClick r:id="rId4"/>
              </a:rPr>
              <a:t>2019 ACC/AHA Guideline on the Primary Prevention of Cardiovascular Disease</a:t>
            </a:r>
            <a:endParaRPr lang="en-US">
              <a:effectLst/>
              <a:latin typeface="Open Sans" panose="020B0606030504020204" pitchFamily="34" charset="0"/>
            </a:endParaRPr>
          </a:p>
          <a:p>
            <a:pPr marL="0" indent="0">
              <a:lnSpc>
                <a:spcPts val="2600"/>
              </a:lnSpc>
              <a:buNone/>
            </a:pPr>
            <a:endParaRPr lang="en-US">
              <a:latin typeface="Open Sans" panose="020B0606030504020204" pitchFamily="34" charset="0"/>
            </a:endParaRPr>
          </a:p>
        </p:txBody>
      </p:sp>
      <p:sp>
        <p:nvSpPr>
          <p:cNvPr id="8" name="Text Placeholder 7">
            <a:extLst>
              <a:ext uri="{FF2B5EF4-FFF2-40B4-BE49-F238E27FC236}">
                <a16:creationId xmlns:a16="http://schemas.microsoft.com/office/drawing/2014/main" id="{23A28674-4C63-A346-83E9-9DDE90E89ABB}"/>
              </a:ext>
            </a:extLst>
          </p:cNvPr>
          <p:cNvSpPr>
            <a:spLocks noGrp="1"/>
          </p:cNvSpPr>
          <p:nvPr>
            <p:ph type="body" sz="quarter" idx="16"/>
          </p:nvPr>
        </p:nvSpPr>
        <p:spPr/>
        <p:txBody>
          <a:bodyPr>
            <a:noAutofit/>
          </a:bodyPr>
          <a:lstStyle/>
          <a:p>
            <a:r>
              <a:rPr lang="en-US"/>
              <a:t>Did you know?</a:t>
            </a:r>
          </a:p>
          <a:p>
            <a:endParaRPr lang="en-US"/>
          </a:p>
          <a:p>
            <a:endParaRPr lang="en-US"/>
          </a:p>
          <a:p>
            <a:endParaRPr lang="en-US" sz="2000" u="sng">
              <a:solidFill>
                <a:schemeClr val="tx1">
                  <a:lumMod val="50000"/>
                  <a:lumOff val="50000"/>
                </a:schemeClr>
              </a:solidFill>
              <a:latin typeface="Open Sans" panose="020B0606030504020204" pitchFamily="34" charset="0"/>
              <a:cs typeface="+mn-cs"/>
            </a:endParaRPr>
          </a:p>
        </p:txBody>
      </p:sp>
      <p:sp>
        <p:nvSpPr>
          <p:cNvPr id="10" name="Text Placeholder 9">
            <a:extLst>
              <a:ext uri="{FF2B5EF4-FFF2-40B4-BE49-F238E27FC236}">
                <a16:creationId xmlns:a16="http://schemas.microsoft.com/office/drawing/2014/main" id="{C95575F9-E9DA-294C-B641-F640730AC6F5}"/>
              </a:ext>
            </a:extLst>
          </p:cNvPr>
          <p:cNvSpPr>
            <a:spLocks noGrp="1"/>
          </p:cNvSpPr>
          <p:nvPr>
            <p:ph type="body" sz="quarter" idx="15"/>
          </p:nvPr>
        </p:nvSpPr>
        <p:spPr>
          <a:xfrm>
            <a:off x="533400" y="1447800"/>
            <a:ext cx="5943600" cy="1295400"/>
          </a:xfrm>
        </p:spPr>
        <p:txBody>
          <a:bodyPr/>
          <a:lstStyle/>
          <a:p>
            <a:r>
              <a:rPr lang="en-US">
                <a:effectLst/>
                <a:latin typeface="Open Sans" panose="020B0606030504020204" pitchFamily="34" charset="0"/>
              </a:rPr>
              <a:t>A fasting LDL lab result is no longer needed to prescribe a statin. Current guidelines indicate non-fasting labs can be used in statin prescribing for most patients.</a:t>
            </a:r>
          </a:p>
        </p:txBody>
      </p:sp>
      <p:pic>
        <p:nvPicPr>
          <p:cNvPr id="5" name="Picture 4">
            <a:extLst>
              <a:ext uri="{FF2B5EF4-FFF2-40B4-BE49-F238E27FC236}">
                <a16:creationId xmlns:a16="http://schemas.microsoft.com/office/drawing/2014/main" id="{1D6C8503-F7C4-BC48-9080-2D8A31FD8C4E}"/>
              </a:ext>
            </a:extLst>
          </p:cNvPr>
          <p:cNvPicPr>
            <a:picLocks noChangeAspect="1"/>
          </p:cNvPicPr>
          <p:nvPr/>
        </p:nvPicPr>
        <p:blipFill>
          <a:blip r:embed="rId5"/>
          <a:stretch>
            <a:fillRect/>
          </a:stretch>
        </p:blipFill>
        <p:spPr>
          <a:xfrm>
            <a:off x="7315200" y="838200"/>
            <a:ext cx="3403600" cy="3977958"/>
          </a:xfrm>
          <a:prstGeom prst="rect">
            <a:avLst/>
          </a:prstGeom>
        </p:spPr>
      </p:pic>
    </p:spTree>
    <p:extLst>
      <p:ext uri="{BB962C8B-B14F-4D97-AF65-F5344CB8AC3E}">
        <p14:creationId xmlns:p14="http://schemas.microsoft.com/office/powerpoint/2010/main" val="130942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4316E9-D05F-F144-91C9-DBCD65B8A3CE}"/>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8B579589-530F-8142-9097-255581AD0B63}"/>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9</a:t>
            </a:fld>
            <a:endParaRPr lang="en-US">
              <a:solidFill>
                <a:schemeClr val="tx2"/>
              </a:solidFill>
            </a:endParaRPr>
          </a:p>
        </p:txBody>
      </p:sp>
      <p:sp>
        <p:nvSpPr>
          <p:cNvPr id="4" name="Text Placeholder 3">
            <a:extLst>
              <a:ext uri="{FF2B5EF4-FFF2-40B4-BE49-F238E27FC236}">
                <a16:creationId xmlns:a16="http://schemas.microsoft.com/office/drawing/2014/main" id="{98768A87-3346-824C-A1FA-B22B80B2C84D}"/>
              </a:ext>
            </a:extLst>
          </p:cNvPr>
          <p:cNvSpPr>
            <a:spLocks noGrp="1"/>
          </p:cNvSpPr>
          <p:nvPr>
            <p:ph type="body" sz="quarter" idx="14"/>
          </p:nvPr>
        </p:nvSpPr>
        <p:spPr>
          <a:xfrm>
            <a:off x="533400" y="2819400"/>
            <a:ext cx="9372600" cy="2819400"/>
          </a:xfrm>
        </p:spPr>
        <p:txBody>
          <a:bodyPr/>
          <a:lstStyle/>
          <a:p>
            <a:r>
              <a:rPr lang="en-US">
                <a:effectLst/>
                <a:latin typeface="Open Sans" panose="020B0606030504020204" pitchFamily="34" charset="0"/>
                <a:hlinkClick r:id="rId3"/>
              </a:rPr>
              <a:t>Statin Adherence</a:t>
            </a:r>
            <a:r>
              <a:rPr lang="en-US">
                <a:effectLst/>
                <a:latin typeface="Open Sans" panose="020B0606030504020204" pitchFamily="34" charset="0"/>
              </a:rPr>
              <a:t> (downloadable tool to use)</a:t>
            </a:r>
          </a:p>
          <a:p>
            <a:r>
              <a:rPr lang="en-US" u="sng">
                <a:effectLst/>
                <a:latin typeface="Open Sans" panose="020B0606030504020204" pitchFamily="34" charset="0"/>
                <a:hlinkClick r:id="rId4"/>
              </a:rPr>
              <a:t>Statin Associated Side Effects</a:t>
            </a:r>
            <a:r>
              <a:rPr lang="en-US">
                <a:effectLst/>
                <a:latin typeface="Open Sans" panose="020B0606030504020204" pitchFamily="34" charset="0"/>
              </a:rPr>
              <a:t> (downloadable tool to use)</a:t>
            </a:r>
          </a:p>
          <a:p>
            <a:r>
              <a:rPr lang="en-US" u="sng">
                <a:effectLst/>
                <a:latin typeface="Open Sans" panose="020B0606030504020204" pitchFamily="34" charset="0"/>
                <a:hlinkClick r:id="rId5"/>
              </a:rPr>
              <a:t>Statin Therapy for High-Risk Group Summary Video</a:t>
            </a:r>
            <a:r>
              <a:rPr lang="en-US">
                <a:effectLst/>
                <a:latin typeface="Open Sans" panose="020B0606030504020204" pitchFamily="34" charset="0"/>
                <a:hlinkClick r:id="rId5"/>
              </a:rPr>
              <a:t> </a:t>
            </a:r>
            <a:r>
              <a:rPr lang="en-US">
                <a:effectLst/>
                <a:latin typeface="Open Sans" panose="020B0606030504020204" pitchFamily="34" charset="0"/>
              </a:rPr>
              <a:t>(13 min.)</a:t>
            </a:r>
          </a:p>
          <a:p>
            <a:r>
              <a:rPr lang="en-US" u="sng">
                <a:effectLst/>
                <a:latin typeface="Open Sans" panose="020B0606030504020204" pitchFamily="34" charset="0"/>
                <a:hlinkClick r:id="rId6"/>
              </a:rPr>
              <a:t>Statin Guideline Snapshot</a:t>
            </a:r>
            <a:r>
              <a:rPr lang="en-US">
                <a:effectLst/>
                <a:latin typeface="Open Sans" panose="020B0606030504020204" pitchFamily="34" charset="0"/>
                <a:hlinkClick r:id="rId6"/>
              </a:rPr>
              <a:t> </a:t>
            </a:r>
            <a:r>
              <a:rPr lang="en-US">
                <a:effectLst/>
                <a:latin typeface="Open Sans" panose="020B0606030504020204" pitchFamily="34" charset="0"/>
              </a:rPr>
              <a:t>(downloadable tool to use)</a:t>
            </a:r>
          </a:p>
          <a:p>
            <a:r>
              <a:rPr lang="en-US" u="sng">
                <a:effectLst/>
                <a:latin typeface="Open Sans" panose="020B0606030504020204" pitchFamily="34" charset="0"/>
                <a:hlinkClick r:id="rId7"/>
              </a:rPr>
              <a:t>Statin Inertia Chart</a:t>
            </a:r>
            <a:r>
              <a:rPr lang="en-US">
                <a:effectLst/>
                <a:latin typeface="Open Sans" panose="020B0606030504020204" pitchFamily="34" charset="0"/>
                <a:hlinkClick r:id="rId7"/>
              </a:rPr>
              <a:t> </a:t>
            </a:r>
            <a:r>
              <a:rPr lang="en-US">
                <a:effectLst/>
                <a:latin typeface="Open Sans" panose="020B0606030504020204" pitchFamily="34" charset="0"/>
              </a:rPr>
              <a:t>(downloadable tool to use)</a:t>
            </a:r>
          </a:p>
          <a:p>
            <a:r>
              <a:rPr lang="en-US" u="sng">
                <a:effectLst/>
                <a:latin typeface="Open Sans" panose="020B0606030504020204" pitchFamily="34" charset="0"/>
                <a:hlinkClick r:id="rId8"/>
              </a:rPr>
              <a:t>Q&amp;A: Common Patient Questions about Statins</a:t>
            </a:r>
            <a:endParaRPr lang="en-US">
              <a:effectLst/>
              <a:latin typeface="Open Sans" panose="020B0606030504020204" pitchFamily="34" charset="0"/>
            </a:endParaRPr>
          </a:p>
        </p:txBody>
      </p:sp>
      <p:sp>
        <p:nvSpPr>
          <p:cNvPr id="5" name="Text Placeholder 4">
            <a:extLst>
              <a:ext uri="{FF2B5EF4-FFF2-40B4-BE49-F238E27FC236}">
                <a16:creationId xmlns:a16="http://schemas.microsoft.com/office/drawing/2014/main" id="{AB73EB22-62AE-AA47-9FE9-85958C849B1D}"/>
              </a:ext>
            </a:extLst>
          </p:cNvPr>
          <p:cNvSpPr>
            <a:spLocks noGrp="1"/>
          </p:cNvSpPr>
          <p:nvPr>
            <p:ph type="body" sz="quarter" idx="15"/>
          </p:nvPr>
        </p:nvSpPr>
        <p:spPr>
          <a:xfrm>
            <a:off x="533400" y="1447800"/>
            <a:ext cx="7086600" cy="1143000"/>
          </a:xfrm>
        </p:spPr>
        <p:txBody>
          <a:bodyPr/>
          <a:lstStyle/>
          <a:p>
            <a:r>
              <a:rPr lang="en-US">
                <a:effectLst/>
                <a:latin typeface="Open Sans" panose="020B0606030504020204" pitchFamily="34" charset="0"/>
              </a:rPr>
              <a:t>NACHC created a Cholesterol Provider Training Package to help guide clinical decision support for statin prescribing, and for use in clinical meetings or clinician trainings.</a:t>
            </a:r>
          </a:p>
        </p:txBody>
      </p:sp>
      <p:sp>
        <p:nvSpPr>
          <p:cNvPr id="6" name="Text Placeholder 5">
            <a:extLst>
              <a:ext uri="{FF2B5EF4-FFF2-40B4-BE49-F238E27FC236}">
                <a16:creationId xmlns:a16="http://schemas.microsoft.com/office/drawing/2014/main" id="{91D22AEA-CE9C-514A-8761-8F638C842DF9}"/>
              </a:ext>
            </a:extLst>
          </p:cNvPr>
          <p:cNvSpPr>
            <a:spLocks noGrp="1"/>
          </p:cNvSpPr>
          <p:nvPr>
            <p:ph type="body" sz="quarter" idx="16"/>
          </p:nvPr>
        </p:nvSpPr>
        <p:spPr/>
        <p:txBody>
          <a:bodyPr/>
          <a:lstStyle/>
          <a:p>
            <a:r>
              <a:rPr lang="en-US"/>
              <a:t>Did you know?</a:t>
            </a:r>
          </a:p>
        </p:txBody>
      </p:sp>
      <p:grpSp>
        <p:nvGrpSpPr>
          <p:cNvPr id="21" name="Group 20">
            <a:extLst>
              <a:ext uri="{FF2B5EF4-FFF2-40B4-BE49-F238E27FC236}">
                <a16:creationId xmlns:a16="http://schemas.microsoft.com/office/drawing/2014/main" id="{39C4AC01-624C-A94A-9AF3-FDEEA748662D}"/>
              </a:ext>
            </a:extLst>
          </p:cNvPr>
          <p:cNvGrpSpPr/>
          <p:nvPr/>
        </p:nvGrpSpPr>
        <p:grpSpPr>
          <a:xfrm>
            <a:off x="7389415" y="990600"/>
            <a:ext cx="4790961" cy="4410726"/>
            <a:chOff x="7243420" y="771330"/>
            <a:chExt cx="4790961" cy="4410726"/>
          </a:xfrm>
        </p:grpSpPr>
        <p:grpSp>
          <p:nvGrpSpPr>
            <p:cNvPr id="13" name="Group 12">
              <a:extLst>
                <a:ext uri="{FF2B5EF4-FFF2-40B4-BE49-F238E27FC236}">
                  <a16:creationId xmlns:a16="http://schemas.microsoft.com/office/drawing/2014/main" id="{F7684CE9-F417-0F43-9788-FEFB66F9D7AF}"/>
                </a:ext>
              </a:extLst>
            </p:cNvPr>
            <p:cNvGrpSpPr/>
            <p:nvPr/>
          </p:nvGrpSpPr>
          <p:grpSpPr>
            <a:xfrm rot="240000">
              <a:off x="7243420" y="771330"/>
              <a:ext cx="4790961" cy="4410726"/>
              <a:chOff x="7086600" y="1219200"/>
              <a:chExt cx="4800600" cy="4419600"/>
            </a:xfrm>
          </p:grpSpPr>
          <p:grpSp>
            <p:nvGrpSpPr>
              <p:cNvPr id="11" name="Group 10">
                <a:extLst>
                  <a:ext uri="{FF2B5EF4-FFF2-40B4-BE49-F238E27FC236}">
                    <a16:creationId xmlns:a16="http://schemas.microsoft.com/office/drawing/2014/main" id="{5E74F730-5A61-CC4F-9AB8-8297CEC1C9CE}"/>
                  </a:ext>
                </a:extLst>
              </p:cNvPr>
              <p:cNvGrpSpPr/>
              <p:nvPr/>
            </p:nvGrpSpPr>
            <p:grpSpPr>
              <a:xfrm>
                <a:off x="7086600" y="1219200"/>
                <a:ext cx="4800600" cy="4419600"/>
                <a:chOff x="6019800" y="2424953"/>
                <a:chExt cx="4800600" cy="4419600"/>
              </a:xfrm>
            </p:grpSpPr>
            <p:pic>
              <p:nvPicPr>
                <p:cNvPr id="9" name="Graphic 8" descr="Closed book with solid fill">
                  <a:extLst>
                    <a:ext uri="{FF2B5EF4-FFF2-40B4-BE49-F238E27FC236}">
                      <a16:creationId xmlns:a16="http://schemas.microsoft.com/office/drawing/2014/main" id="{6F7A1639-924B-3E40-923D-88EF6E1241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9800" y="2424953"/>
                  <a:ext cx="4800600" cy="4419600"/>
                </a:xfrm>
                <a:prstGeom prst="rect">
                  <a:avLst/>
                </a:prstGeom>
              </p:spPr>
            </p:pic>
            <p:sp>
              <p:nvSpPr>
                <p:cNvPr id="10" name="Rectangle 9">
                  <a:extLst>
                    <a:ext uri="{FF2B5EF4-FFF2-40B4-BE49-F238E27FC236}">
                      <a16:creationId xmlns:a16="http://schemas.microsoft.com/office/drawing/2014/main" id="{978160A6-B968-464C-9011-EC4FAE07002C}"/>
                    </a:ext>
                  </a:extLst>
                </p:cNvPr>
                <p:cNvSpPr/>
                <p:nvPr/>
              </p:nvSpPr>
              <p:spPr>
                <a:xfrm>
                  <a:off x="7848600" y="3505200"/>
                  <a:ext cx="1676400" cy="220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3C10592-0125-9649-B40D-05E680A1CA7C}"/>
                  </a:ext>
                </a:extLst>
              </p:cNvPr>
              <p:cNvSpPr txBox="1"/>
              <p:nvPr/>
            </p:nvSpPr>
            <p:spPr>
              <a:xfrm>
                <a:off x="8839536" y="2291562"/>
                <a:ext cx="1893644" cy="2241979"/>
              </a:xfrm>
              <a:prstGeom prst="rect">
                <a:avLst/>
              </a:prstGeom>
              <a:noFill/>
            </p:spPr>
            <p:txBody>
              <a:bodyPr wrap="square" rtlCol="0">
                <a:spAutoFit/>
              </a:bodyPr>
              <a:lstStyle/>
              <a:p>
                <a:r>
                  <a:rPr lang="en-US" sz="2800" b="1">
                    <a:solidFill>
                      <a:schemeClr val="bg1"/>
                    </a:solidFill>
                    <a:latin typeface="Calibri" panose="020F0502020204030204" pitchFamily="34" charset="0"/>
                    <a:cs typeface="Calibri" panose="020F0502020204030204" pitchFamily="34" charset="0"/>
                  </a:rPr>
                  <a:t>NACHC</a:t>
                </a:r>
              </a:p>
              <a:p>
                <a:r>
                  <a:rPr lang="en-US" sz="2800" b="1">
                    <a:solidFill>
                      <a:schemeClr val="bg1"/>
                    </a:solidFill>
                    <a:latin typeface="Calibri" panose="020F0502020204030204" pitchFamily="34" charset="0"/>
                    <a:cs typeface="Calibri" panose="020F0502020204030204" pitchFamily="34" charset="0"/>
                  </a:rPr>
                  <a:t>Cholesterol Provider Training Package</a:t>
                </a:r>
              </a:p>
            </p:txBody>
          </p:sp>
        </p:grpSp>
        <p:cxnSp>
          <p:nvCxnSpPr>
            <p:cNvPr id="8" name="Straight Connector 7">
              <a:extLst>
                <a:ext uri="{FF2B5EF4-FFF2-40B4-BE49-F238E27FC236}">
                  <a16:creationId xmlns:a16="http://schemas.microsoft.com/office/drawing/2014/main" id="{CCAEF14A-7FD2-BA4C-9600-A5A013DB3F0E}"/>
                </a:ext>
              </a:extLst>
            </p:cNvPr>
            <p:cNvCxnSpPr>
              <a:cxnSpLocks/>
            </p:cNvCxnSpPr>
            <p:nvPr/>
          </p:nvCxnSpPr>
          <p:spPr>
            <a:xfrm flipH="1">
              <a:off x="8534400" y="1066800"/>
              <a:ext cx="228600" cy="3657600"/>
            </a:xfrm>
            <a:prstGeom prst="line">
              <a:avLst/>
            </a:prstGeom>
            <a:ln w="95250">
              <a:solidFill>
                <a:srgbClr val="F1740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7233869"/>
      </p:ext>
    </p:extLst>
  </p:cSld>
  <p:clrMapOvr>
    <a:masterClrMapping/>
  </p:clrMapOvr>
</p:sld>
</file>

<file path=ppt/theme/theme1.xml><?xml version="1.0" encoding="utf-8"?>
<a:theme xmlns:a="http://schemas.openxmlformats.org/drawingml/2006/main" name="Office Theme">
  <a:themeElements>
    <a:clrScheme name="7F7F7F">
      <a:dk1>
        <a:srgbClr val="000000"/>
      </a:dk1>
      <a:lt1>
        <a:srgbClr val="FFFFFF"/>
      </a:lt1>
      <a:dk2>
        <a:srgbClr val="003C69"/>
      </a:dk2>
      <a:lt2>
        <a:srgbClr val="FFFFFF"/>
      </a:lt2>
      <a:accent1>
        <a:srgbClr val="007CA3"/>
      </a:accent1>
      <a:accent2>
        <a:srgbClr val="A50063"/>
      </a:accent2>
      <a:accent3>
        <a:srgbClr val="0055B7"/>
      </a:accent3>
      <a:accent4>
        <a:srgbClr val="1D6FA9"/>
      </a:accent4>
      <a:accent5>
        <a:srgbClr val="60269D"/>
      </a:accent5>
      <a:accent6>
        <a:srgbClr val="E87100"/>
      </a:accent6>
      <a:hlink>
        <a:srgbClr val="7F7F7F"/>
      </a:hlink>
      <a:folHlink>
        <a:srgbClr val="6D6E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d You Know_Quick Tips" id="{FD47BCD2-8661-1A41-8950-2C4CABE1F602}" vid="{57B960A6-1D99-C048-A4DE-C118B0D602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ed5dcd-9ad2-4c29-98ce-953cdf085681">
      <Terms xmlns="http://schemas.microsoft.com/office/infopath/2007/PartnerControls"/>
    </lcf76f155ced4ddcb4097134ff3c332f>
    <TaxCatchAll xmlns="501a3200-905b-44c0-b593-10a3943bf7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5B0FD5FB0B024DBEA4D93F1E62CA24" ma:contentTypeVersion="16" ma:contentTypeDescription="Create a new document." ma:contentTypeScope="" ma:versionID="d95919e9827c43769e92aa0138030b57">
  <xsd:schema xmlns:xsd="http://www.w3.org/2001/XMLSchema" xmlns:xs="http://www.w3.org/2001/XMLSchema" xmlns:p="http://schemas.microsoft.com/office/2006/metadata/properties" xmlns:ns2="2eed5dcd-9ad2-4c29-98ce-953cdf085681" xmlns:ns3="501a3200-905b-44c0-b593-10a3943bf798" targetNamespace="http://schemas.microsoft.com/office/2006/metadata/properties" ma:root="true" ma:fieldsID="1dd4eb080bbd43b0f7e57c1731cdf4be" ns2:_="" ns3:_="">
    <xsd:import namespace="2eed5dcd-9ad2-4c29-98ce-953cdf085681"/>
    <xsd:import namespace="501a3200-905b-44c0-b593-10a3943bf7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d5dcd-9ad2-4c29-98ce-953cdf085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8412d7-6927-4401-9adc-3d8052f1d2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1a3200-905b-44c0-b593-10a3943bf79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3c8ce32-fae6-438f-ab83-e47bb68c7078}" ma:internalName="TaxCatchAll" ma:showField="CatchAllData" ma:web="501a3200-905b-44c0-b593-10a3943bf7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ABA91-5740-46C3-B031-15492AD47EB1}">
  <ds:schemaRefs>
    <ds:schemaRef ds:uri="http://schemas.microsoft.com/sharepoint/v3/contenttype/forms"/>
  </ds:schemaRefs>
</ds:datastoreItem>
</file>

<file path=customXml/itemProps2.xml><?xml version="1.0" encoding="utf-8"?>
<ds:datastoreItem xmlns:ds="http://schemas.openxmlformats.org/officeDocument/2006/customXml" ds:itemID="{11F38478-BC23-414D-AEB5-50E02851B6F3}">
  <ds:schemaRefs>
    <ds:schemaRef ds:uri="http://schemas.microsoft.com/sharepoint/v3"/>
    <ds:schemaRef ds:uri="1cc76c84-aaa5-4876-b18a-aff10d6398af"/>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b92e79c2-83b6-410f-acf9-e77d09951d84"/>
    <ds:schemaRef ds:uri="http://purl.org/dc/terms/"/>
    <ds:schemaRef ds:uri="http://purl.org/dc/elements/1.1/"/>
    <ds:schemaRef ds:uri="2eed5dcd-9ad2-4c29-98ce-953cdf085681"/>
    <ds:schemaRef ds:uri="501a3200-905b-44c0-b593-10a3943bf798"/>
  </ds:schemaRefs>
</ds:datastoreItem>
</file>

<file path=customXml/itemProps3.xml><?xml version="1.0" encoding="utf-8"?>
<ds:datastoreItem xmlns:ds="http://schemas.openxmlformats.org/officeDocument/2006/customXml" ds:itemID="{6538FEA1-75CE-49F6-AE1C-0B962254C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d5dcd-9ad2-4c29-98ce-953cdf085681"/>
    <ds:schemaRef ds:uri="501a3200-905b-44c0-b593-10a3943bf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1334</TotalTime>
  <Words>4958</Words>
  <Application>Microsoft Office PowerPoint</Application>
  <PresentationFormat>Widescreen</PresentationFormat>
  <Paragraphs>221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Open Sans</vt:lpstr>
      <vt:lpstr>Open Sans Light</vt:lpstr>
      <vt:lpstr>Symbol</vt:lpstr>
      <vt:lpstr>Zapf Dingbats</vt:lpstr>
      <vt:lpstr>Office Theme</vt:lpstr>
      <vt:lpstr>“Did You Knows”  and Quick Tips  to Prevent Heart  Attacks and Strokes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Sonia Gil</dc:creator>
  <cp:keywords/>
  <dc:description/>
  <cp:lastModifiedBy>Meg Meador</cp:lastModifiedBy>
  <cp:revision>380</cp:revision>
  <dcterms:created xsi:type="dcterms:W3CDTF">2020-09-03T21:12:52Z</dcterms:created>
  <dcterms:modified xsi:type="dcterms:W3CDTF">2023-04-10T17:50:19Z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0x010100455B0FD5FB0B024DBEA4D93F1E62CA24</vt:lpwstr>
  </property>
  <property fmtid="{D5CDD505-2E9C-101B-9397-08002B2CF9AE}" pid="3" name="MediaServiceImageTags">
    <vt:lpwstr/>
  </property>
</Properties>
</file>